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8" r:id="rId3"/>
    <p:sldId id="261" r:id="rId4"/>
    <p:sldId id="259" r:id="rId5"/>
    <p:sldId id="262" r:id="rId6"/>
    <p:sldId id="268" r:id="rId7"/>
    <p:sldId id="265" r:id="rId8"/>
    <p:sldId id="267" r:id="rId9"/>
    <p:sldId id="263" r:id="rId10"/>
    <p:sldId id="264" r:id="rId11"/>
    <p:sldId id="266" r:id="rId12"/>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9419" autoAdjust="0"/>
  </p:normalViewPr>
  <p:slideViewPr>
    <p:cSldViewPr snapToGrid="0">
      <p:cViewPr varScale="1">
        <p:scale>
          <a:sx n="75" d="100"/>
          <a:sy n="75" d="100"/>
        </p:scale>
        <p:origin x="974"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B0C64B-6D6B-437B-B4C8-26238F458EA2}"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EEC2228E-FCB5-4FC2-9598-D892177D5769}">
      <dgm:prSet/>
      <dgm:spPr/>
      <dgm:t>
        <a:bodyPr/>
        <a:lstStyle/>
        <a:p>
          <a:r>
            <a:rPr lang="tr-TR" b="1"/>
            <a:t>Charness et al. (2023b) &amp; Damioli et al. (2021) -&gt; </a:t>
          </a:r>
          <a:r>
            <a:rPr lang="tr-TR"/>
            <a:t>AI increase productivity.</a:t>
          </a:r>
          <a:endParaRPr lang="en-US"/>
        </a:p>
      </dgm:t>
    </dgm:pt>
    <dgm:pt modelId="{98F85C14-26E7-43FC-9534-6C73FDD1CAC4}" type="parTrans" cxnId="{D6877DF3-29A2-41AC-A871-EA6BAE7B4256}">
      <dgm:prSet/>
      <dgm:spPr/>
      <dgm:t>
        <a:bodyPr/>
        <a:lstStyle/>
        <a:p>
          <a:endParaRPr lang="en-US"/>
        </a:p>
      </dgm:t>
    </dgm:pt>
    <dgm:pt modelId="{4807A0B4-FF73-4167-922E-36D15CC7AE97}" type="sibTrans" cxnId="{D6877DF3-29A2-41AC-A871-EA6BAE7B4256}">
      <dgm:prSet/>
      <dgm:spPr/>
      <dgm:t>
        <a:bodyPr/>
        <a:lstStyle/>
        <a:p>
          <a:endParaRPr lang="en-US"/>
        </a:p>
      </dgm:t>
    </dgm:pt>
    <dgm:pt modelId="{C6181D0A-4BBD-43CA-9444-747B6ECD0D2A}">
      <dgm:prSet/>
      <dgm:spPr/>
      <dgm:t>
        <a:bodyPr/>
        <a:lstStyle/>
        <a:p>
          <a:r>
            <a:rPr lang="tr-TR" b="1"/>
            <a:t>Dafoe et al. (2021) -&gt; </a:t>
          </a:r>
          <a:r>
            <a:rPr lang="tr-TR"/>
            <a:t>Co-op AI can solve complex problems in real life.</a:t>
          </a:r>
          <a:endParaRPr lang="en-US"/>
        </a:p>
      </dgm:t>
    </dgm:pt>
    <dgm:pt modelId="{438EE7CD-CD69-4B72-A919-0511167E50B2}" type="parTrans" cxnId="{303B8583-CDB1-48E4-AC59-03D0B77BADD1}">
      <dgm:prSet/>
      <dgm:spPr/>
      <dgm:t>
        <a:bodyPr/>
        <a:lstStyle/>
        <a:p>
          <a:endParaRPr lang="en-US"/>
        </a:p>
      </dgm:t>
    </dgm:pt>
    <dgm:pt modelId="{9381FB31-512B-4C57-90AC-6052F17331C8}" type="sibTrans" cxnId="{303B8583-CDB1-48E4-AC59-03D0B77BADD1}">
      <dgm:prSet/>
      <dgm:spPr/>
      <dgm:t>
        <a:bodyPr/>
        <a:lstStyle/>
        <a:p>
          <a:endParaRPr lang="en-US"/>
        </a:p>
      </dgm:t>
    </dgm:pt>
    <dgm:pt modelId="{FC61A2AC-0704-45AD-BC6A-5B258A3D66A5}">
      <dgm:prSet/>
      <dgm:spPr/>
      <dgm:t>
        <a:bodyPr/>
        <a:lstStyle/>
        <a:p>
          <a:r>
            <a:rPr lang="tr-TR" b="1"/>
            <a:t>March (2019) -&gt; </a:t>
          </a:r>
          <a:r>
            <a:rPr lang="tr-TR"/>
            <a:t>No research with CP as an agent in production.</a:t>
          </a:r>
          <a:endParaRPr lang="en-US"/>
        </a:p>
      </dgm:t>
    </dgm:pt>
    <dgm:pt modelId="{41DABF4E-9210-461E-BAE0-8EBF9DB21E86}" type="parTrans" cxnId="{00FE7131-9E9B-4711-B144-7A7AF9F26F3B}">
      <dgm:prSet/>
      <dgm:spPr/>
      <dgm:t>
        <a:bodyPr/>
        <a:lstStyle/>
        <a:p>
          <a:endParaRPr lang="en-US"/>
        </a:p>
      </dgm:t>
    </dgm:pt>
    <dgm:pt modelId="{497880F1-B5D0-4357-9B08-F0F35582B86D}" type="sibTrans" cxnId="{00FE7131-9E9B-4711-B144-7A7AF9F26F3B}">
      <dgm:prSet/>
      <dgm:spPr/>
      <dgm:t>
        <a:bodyPr/>
        <a:lstStyle/>
        <a:p>
          <a:endParaRPr lang="en-US"/>
        </a:p>
      </dgm:t>
    </dgm:pt>
    <dgm:pt modelId="{FE87472C-2484-49B2-9FF8-2F3B9B231C92}">
      <dgm:prSet/>
      <dgm:spPr/>
      <dgm:t>
        <a:bodyPr/>
        <a:lstStyle/>
        <a:p>
          <a:r>
            <a:rPr lang="tr-TR" b="1"/>
            <a:t>Noy and Zhang (2023) -&gt; </a:t>
          </a:r>
          <a:r>
            <a:rPr lang="tr-TR"/>
            <a:t>AI as a complementary tool increased productivity.</a:t>
          </a:r>
          <a:endParaRPr lang="en-US"/>
        </a:p>
      </dgm:t>
    </dgm:pt>
    <dgm:pt modelId="{D56F2964-F227-42BA-BE7E-387282F362DE}" type="parTrans" cxnId="{A5DAD720-BCA8-4C67-AB70-21EE2187B543}">
      <dgm:prSet/>
      <dgm:spPr/>
      <dgm:t>
        <a:bodyPr/>
        <a:lstStyle/>
        <a:p>
          <a:endParaRPr lang="en-US"/>
        </a:p>
      </dgm:t>
    </dgm:pt>
    <dgm:pt modelId="{9A7F780F-899C-4A06-A156-744F7A39679A}" type="sibTrans" cxnId="{A5DAD720-BCA8-4C67-AB70-21EE2187B543}">
      <dgm:prSet/>
      <dgm:spPr/>
      <dgm:t>
        <a:bodyPr/>
        <a:lstStyle/>
        <a:p>
          <a:endParaRPr lang="en-US"/>
        </a:p>
      </dgm:t>
    </dgm:pt>
    <dgm:pt modelId="{88AE724F-4329-4200-9FDD-7CFE4EF3179B}">
      <dgm:prSet/>
      <dgm:spPr/>
      <dgm:t>
        <a:bodyPr/>
        <a:lstStyle/>
        <a:p>
          <a:r>
            <a:rPr lang="tr-TR" b="1"/>
            <a:t>Von Schenk et al. (2023) -&gt; </a:t>
          </a:r>
          <a:r>
            <a:rPr lang="tr-TR"/>
            <a:t>Machine payoffs differ. More sharing toward robots when there is a human behind, but always sharing toward robots.</a:t>
          </a:r>
          <a:endParaRPr lang="en-US"/>
        </a:p>
      </dgm:t>
    </dgm:pt>
    <dgm:pt modelId="{C06CFFC4-6235-40FD-A04C-2EFB81232426}" type="parTrans" cxnId="{C90D46F5-4A30-45CA-8348-8D41243B6327}">
      <dgm:prSet/>
      <dgm:spPr/>
      <dgm:t>
        <a:bodyPr/>
        <a:lstStyle/>
        <a:p>
          <a:endParaRPr lang="en-US"/>
        </a:p>
      </dgm:t>
    </dgm:pt>
    <dgm:pt modelId="{C3677BAF-F660-4D23-83E3-8D0F2D0C6614}" type="sibTrans" cxnId="{C90D46F5-4A30-45CA-8348-8D41243B6327}">
      <dgm:prSet/>
      <dgm:spPr/>
      <dgm:t>
        <a:bodyPr/>
        <a:lstStyle/>
        <a:p>
          <a:endParaRPr lang="en-US"/>
        </a:p>
      </dgm:t>
    </dgm:pt>
    <dgm:pt modelId="{E083816D-D649-409A-8C81-DBAD84B72A15}" type="pres">
      <dgm:prSet presAssocID="{4EB0C64B-6D6B-437B-B4C8-26238F458EA2}" presName="vert0" presStyleCnt="0">
        <dgm:presLayoutVars>
          <dgm:dir/>
          <dgm:animOne val="branch"/>
          <dgm:animLvl val="lvl"/>
        </dgm:presLayoutVars>
      </dgm:prSet>
      <dgm:spPr/>
    </dgm:pt>
    <dgm:pt modelId="{4F7E7C41-F400-4FD5-8674-1CBD5A865FBE}" type="pres">
      <dgm:prSet presAssocID="{EEC2228E-FCB5-4FC2-9598-D892177D5769}" presName="thickLine" presStyleLbl="alignNode1" presStyleIdx="0" presStyleCnt="5"/>
      <dgm:spPr/>
    </dgm:pt>
    <dgm:pt modelId="{4F71C66D-5D01-411E-A12A-F428C5EF58E0}" type="pres">
      <dgm:prSet presAssocID="{EEC2228E-FCB5-4FC2-9598-D892177D5769}" presName="horz1" presStyleCnt="0"/>
      <dgm:spPr/>
    </dgm:pt>
    <dgm:pt modelId="{379A781C-134C-4573-84F0-99C19C15324C}" type="pres">
      <dgm:prSet presAssocID="{EEC2228E-FCB5-4FC2-9598-D892177D5769}" presName="tx1" presStyleLbl="revTx" presStyleIdx="0" presStyleCnt="5"/>
      <dgm:spPr/>
    </dgm:pt>
    <dgm:pt modelId="{A88D5EFA-9EC3-48B7-BB05-524B940131CD}" type="pres">
      <dgm:prSet presAssocID="{EEC2228E-FCB5-4FC2-9598-D892177D5769}" presName="vert1" presStyleCnt="0"/>
      <dgm:spPr/>
    </dgm:pt>
    <dgm:pt modelId="{3459601A-9D33-4395-ADDA-71F36E4416E9}" type="pres">
      <dgm:prSet presAssocID="{C6181D0A-4BBD-43CA-9444-747B6ECD0D2A}" presName="thickLine" presStyleLbl="alignNode1" presStyleIdx="1" presStyleCnt="5"/>
      <dgm:spPr/>
    </dgm:pt>
    <dgm:pt modelId="{22EC0E69-2129-4888-85FE-CC7589254E7C}" type="pres">
      <dgm:prSet presAssocID="{C6181D0A-4BBD-43CA-9444-747B6ECD0D2A}" presName="horz1" presStyleCnt="0"/>
      <dgm:spPr/>
    </dgm:pt>
    <dgm:pt modelId="{DD7A2BD6-3E8F-4473-ACC3-7FBB7118DAA9}" type="pres">
      <dgm:prSet presAssocID="{C6181D0A-4BBD-43CA-9444-747B6ECD0D2A}" presName="tx1" presStyleLbl="revTx" presStyleIdx="1" presStyleCnt="5"/>
      <dgm:spPr/>
    </dgm:pt>
    <dgm:pt modelId="{A3D5B5FC-0C27-48AF-9026-96858241868A}" type="pres">
      <dgm:prSet presAssocID="{C6181D0A-4BBD-43CA-9444-747B6ECD0D2A}" presName="vert1" presStyleCnt="0"/>
      <dgm:spPr/>
    </dgm:pt>
    <dgm:pt modelId="{47B26B08-C713-4303-BDEB-C4C1DFE31432}" type="pres">
      <dgm:prSet presAssocID="{FC61A2AC-0704-45AD-BC6A-5B258A3D66A5}" presName="thickLine" presStyleLbl="alignNode1" presStyleIdx="2" presStyleCnt="5"/>
      <dgm:spPr/>
    </dgm:pt>
    <dgm:pt modelId="{FFBE863E-499D-4389-B3C5-69D91140C3E2}" type="pres">
      <dgm:prSet presAssocID="{FC61A2AC-0704-45AD-BC6A-5B258A3D66A5}" presName="horz1" presStyleCnt="0"/>
      <dgm:spPr/>
    </dgm:pt>
    <dgm:pt modelId="{49152E90-C4A0-4550-98D4-C7205E8E03AE}" type="pres">
      <dgm:prSet presAssocID="{FC61A2AC-0704-45AD-BC6A-5B258A3D66A5}" presName="tx1" presStyleLbl="revTx" presStyleIdx="2" presStyleCnt="5"/>
      <dgm:spPr/>
    </dgm:pt>
    <dgm:pt modelId="{B662A037-EC77-4D75-9BF6-F9F193D4E2FE}" type="pres">
      <dgm:prSet presAssocID="{FC61A2AC-0704-45AD-BC6A-5B258A3D66A5}" presName="vert1" presStyleCnt="0"/>
      <dgm:spPr/>
    </dgm:pt>
    <dgm:pt modelId="{D7424027-3821-4B86-8DE4-DB492123D19F}" type="pres">
      <dgm:prSet presAssocID="{FE87472C-2484-49B2-9FF8-2F3B9B231C92}" presName="thickLine" presStyleLbl="alignNode1" presStyleIdx="3" presStyleCnt="5"/>
      <dgm:spPr/>
    </dgm:pt>
    <dgm:pt modelId="{9BFD9271-C8A5-47C9-9CFC-294239F0642A}" type="pres">
      <dgm:prSet presAssocID="{FE87472C-2484-49B2-9FF8-2F3B9B231C92}" presName="horz1" presStyleCnt="0"/>
      <dgm:spPr/>
    </dgm:pt>
    <dgm:pt modelId="{5D76233B-B00A-4654-84DA-B27574F7F68C}" type="pres">
      <dgm:prSet presAssocID="{FE87472C-2484-49B2-9FF8-2F3B9B231C92}" presName="tx1" presStyleLbl="revTx" presStyleIdx="3" presStyleCnt="5"/>
      <dgm:spPr/>
    </dgm:pt>
    <dgm:pt modelId="{3F637597-5927-4FE4-9F6D-66D9783E6A6A}" type="pres">
      <dgm:prSet presAssocID="{FE87472C-2484-49B2-9FF8-2F3B9B231C92}" presName="vert1" presStyleCnt="0"/>
      <dgm:spPr/>
    </dgm:pt>
    <dgm:pt modelId="{2F210804-617A-4124-A55C-4DD8A2C0ECB1}" type="pres">
      <dgm:prSet presAssocID="{88AE724F-4329-4200-9FDD-7CFE4EF3179B}" presName="thickLine" presStyleLbl="alignNode1" presStyleIdx="4" presStyleCnt="5"/>
      <dgm:spPr/>
    </dgm:pt>
    <dgm:pt modelId="{88A44B4B-4A63-4B2C-BA12-EB552A47B64D}" type="pres">
      <dgm:prSet presAssocID="{88AE724F-4329-4200-9FDD-7CFE4EF3179B}" presName="horz1" presStyleCnt="0"/>
      <dgm:spPr/>
    </dgm:pt>
    <dgm:pt modelId="{82AD05FF-E783-46C3-90FB-E8A093817A1F}" type="pres">
      <dgm:prSet presAssocID="{88AE724F-4329-4200-9FDD-7CFE4EF3179B}" presName="tx1" presStyleLbl="revTx" presStyleIdx="4" presStyleCnt="5"/>
      <dgm:spPr/>
    </dgm:pt>
    <dgm:pt modelId="{4577F959-7C56-4B4D-B807-3669ED85AB7E}" type="pres">
      <dgm:prSet presAssocID="{88AE724F-4329-4200-9FDD-7CFE4EF3179B}" presName="vert1" presStyleCnt="0"/>
      <dgm:spPr/>
    </dgm:pt>
  </dgm:ptLst>
  <dgm:cxnLst>
    <dgm:cxn modelId="{A5DAD720-BCA8-4C67-AB70-21EE2187B543}" srcId="{4EB0C64B-6D6B-437B-B4C8-26238F458EA2}" destId="{FE87472C-2484-49B2-9FF8-2F3B9B231C92}" srcOrd="3" destOrd="0" parTransId="{D56F2964-F227-42BA-BE7E-387282F362DE}" sibTransId="{9A7F780F-899C-4A06-A156-744F7A39679A}"/>
    <dgm:cxn modelId="{00FE7131-9E9B-4711-B144-7A7AF9F26F3B}" srcId="{4EB0C64B-6D6B-437B-B4C8-26238F458EA2}" destId="{FC61A2AC-0704-45AD-BC6A-5B258A3D66A5}" srcOrd="2" destOrd="0" parTransId="{41DABF4E-9210-461E-BAE0-8EBF9DB21E86}" sibTransId="{497880F1-B5D0-4357-9B08-F0F35582B86D}"/>
    <dgm:cxn modelId="{84A98C75-AB40-4374-8DFA-9237318E0171}" type="presOf" srcId="{FE87472C-2484-49B2-9FF8-2F3B9B231C92}" destId="{5D76233B-B00A-4654-84DA-B27574F7F68C}" srcOrd="0" destOrd="0" presId="urn:microsoft.com/office/officeart/2008/layout/LinedList"/>
    <dgm:cxn modelId="{303B8583-CDB1-48E4-AC59-03D0B77BADD1}" srcId="{4EB0C64B-6D6B-437B-B4C8-26238F458EA2}" destId="{C6181D0A-4BBD-43CA-9444-747B6ECD0D2A}" srcOrd="1" destOrd="0" parTransId="{438EE7CD-CD69-4B72-A919-0511167E50B2}" sibTransId="{9381FB31-512B-4C57-90AC-6052F17331C8}"/>
    <dgm:cxn modelId="{EAEB8496-CB96-46B3-B4F9-EBB7FCD90A63}" type="presOf" srcId="{C6181D0A-4BBD-43CA-9444-747B6ECD0D2A}" destId="{DD7A2BD6-3E8F-4473-ACC3-7FBB7118DAA9}" srcOrd="0" destOrd="0" presId="urn:microsoft.com/office/officeart/2008/layout/LinedList"/>
    <dgm:cxn modelId="{AEF6D9B1-D24B-45E0-9982-66B0978F7BF8}" type="presOf" srcId="{FC61A2AC-0704-45AD-BC6A-5B258A3D66A5}" destId="{49152E90-C4A0-4550-98D4-C7205E8E03AE}" srcOrd="0" destOrd="0" presId="urn:microsoft.com/office/officeart/2008/layout/LinedList"/>
    <dgm:cxn modelId="{1AC519B9-2315-428A-9415-00C036BBF622}" type="presOf" srcId="{88AE724F-4329-4200-9FDD-7CFE4EF3179B}" destId="{82AD05FF-E783-46C3-90FB-E8A093817A1F}" srcOrd="0" destOrd="0" presId="urn:microsoft.com/office/officeart/2008/layout/LinedList"/>
    <dgm:cxn modelId="{13B41BD8-6009-4B4E-8CB2-2C59FAC8DDA7}" type="presOf" srcId="{4EB0C64B-6D6B-437B-B4C8-26238F458EA2}" destId="{E083816D-D649-409A-8C81-DBAD84B72A15}" srcOrd="0" destOrd="0" presId="urn:microsoft.com/office/officeart/2008/layout/LinedList"/>
    <dgm:cxn modelId="{B91C48D8-6B8B-40A5-9D56-9969ED0977C1}" type="presOf" srcId="{EEC2228E-FCB5-4FC2-9598-D892177D5769}" destId="{379A781C-134C-4573-84F0-99C19C15324C}" srcOrd="0" destOrd="0" presId="urn:microsoft.com/office/officeart/2008/layout/LinedList"/>
    <dgm:cxn modelId="{D6877DF3-29A2-41AC-A871-EA6BAE7B4256}" srcId="{4EB0C64B-6D6B-437B-B4C8-26238F458EA2}" destId="{EEC2228E-FCB5-4FC2-9598-D892177D5769}" srcOrd="0" destOrd="0" parTransId="{98F85C14-26E7-43FC-9534-6C73FDD1CAC4}" sibTransId="{4807A0B4-FF73-4167-922E-36D15CC7AE97}"/>
    <dgm:cxn modelId="{C90D46F5-4A30-45CA-8348-8D41243B6327}" srcId="{4EB0C64B-6D6B-437B-B4C8-26238F458EA2}" destId="{88AE724F-4329-4200-9FDD-7CFE4EF3179B}" srcOrd="4" destOrd="0" parTransId="{C06CFFC4-6235-40FD-A04C-2EFB81232426}" sibTransId="{C3677BAF-F660-4D23-83E3-8D0F2D0C6614}"/>
    <dgm:cxn modelId="{B91BECE0-BE26-433F-89ED-26CEB37D7447}" type="presParOf" srcId="{E083816D-D649-409A-8C81-DBAD84B72A15}" destId="{4F7E7C41-F400-4FD5-8674-1CBD5A865FBE}" srcOrd="0" destOrd="0" presId="urn:microsoft.com/office/officeart/2008/layout/LinedList"/>
    <dgm:cxn modelId="{EC1B4ACB-15EF-409D-AF99-08D0CB967E5B}" type="presParOf" srcId="{E083816D-D649-409A-8C81-DBAD84B72A15}" destId="{4F71C66D-5D01-411E-A12A-F428C5EF58E0}" srcOrd="1" destOrd="0" presId="urn:microsoft.com/office/officeart/2008/layout/LinedList"/>
    <dgm:cxn modelId="{CFC2CC24-7AF0-4CE8-8458-915484322BF7}" type="presParOf" srcId="{4F71C66D-5D01-411E-A12A-F428C5EF58E0}" destId="{379A781C-134C-4573-84F0-99C19C15324C}" srcOrd="0" destOrd="0" presId="urn:microsoft.com/office/officeart/2008/layout/LinedList"/>
    <dgm:cxn modelId="{525DB847-A2E8-4564-A1EE-B31A525397EE}" type="presParOf" srcId="{4F71C66D-5D01-411E-A12A-F428C5EF58E0}" destId="{A88D5EFA-9EC3-48B7-BB05-524B940131CD}" srcOrd="1" destOrd="0" presId="urn:microsoft.com/office/officeart/2008/layout/LinedList"/>
    <dgm:cxn modelId="{3792D00C-12EA-499D-B905-91B503E37914}" type="presParOf" srcId="{E083816D-D649-409A-8C81-DBAD84B72A15}" destId="{3459601A-9D33-4395-ADDA-71F36E4416E9}" srcOrd="2" destOrd="0" presId="urn:microsoft.com/office/officeart/2008/layout/LinedList"/>
    <dgm:cxn modelId="{948910A0-631C-4244-BD95-86BD061F5001}" type="presParOf" srcId="{E083816D-D649-409A-8C81-DBAD84B72A15}" destId="{22EC0E69-2129-4888-85FE-CC7589254E7C}" srcOrd="3" destOrd="0" presId="urn:microsoft.com/office/officeart/2008/layout/LinedList"/>
    <dgm:cxn modelId="{1F88D2F6-A2BA-43D2-9763-144F8B952A8E}" type="presParOf" srcId="{22EC0E69-2129-4888-85FE-CC7589254E7C}" destId="{DD7A2BD6-3E8F-4473-ACC3-7FBB7118DAA9}" srcOrd="0" destOrd="0" presId="urn:microsoft.com/office/officeart/2008/layout/LinedList"/>
    <dgm:cxn modelId="{49F3879B-F0DE-47E4-9B76-6D0CA17F1D5D}" type="presParOf" srcId="{22EC0E69-2129-4888-85FE-CC7589254E7C}" destId="{A3D5B5FC-0C27-48AF-9026-96858241868A}" srcOrd="1" destOrd="0" presId="urn:microsoft.com/office/officeart/2008/layout/LinedList"/>
    <dgm:cxn modelId="{D7BDE5B7-60EE-4433-A597-DDB619B02227}" type="presParOf" srcId="{E083816D-D649-409A-8C81-DBAD84B72A15}" destId="{47B26B08-C713-4303-BDEB-C4C1DFE31432}" srcOrd="4" destOrd="0" presId="urn:microsoft.com/office/officeart/2008/layout/LinedList"/>
    <dgm:cxn modelId="{01B6B3DA-AEF7-4682-86EE-F8E56D338A68}" type="presParOf" srcId="{E083816D-D649-409A-8C81-DBAD84B72A15}" destId="{FFBE863E-499D-4389-B3C5-69D91140C3E2}" srcOrd="5" destOrd="0" presId="urn:microsoft.com/office/officeart/2008/layout/LinedList"/>
    <dgm:cxn modelId="{94A40619-95CB-4894-9C21-83AA12E46100}" type="presParOf" srcId="{FFBE863E-499D-4389-B3C5-69D91140C3E2}" destId="{49152E90-C4A0-4550-98D4-C7205E8E03AE}" srcOrd="0" destOrd="0" presId="urn:microsoft.com/office/officeart/2008/layout/LinedList"/>
    <dgm:cxn modelId="{56D59CA4-AE7D-4B80-A6F0-338476270F32}" type="presParOf" srcId="{FFBE863E-499D-4389-B3C5-69D91140C3E2}" destId="{B662A037-EC77-4D75-9BF6-F9F193D4E2FE}" srcOrd="1" destOrd="0" presId="urn:microsoft.com/office/officeart/2008/layout/LinedList"/>
    <dgm:cxn modelId="{4B5CB9A9-834A-4084-BF78-2B5429E830E3}" type="presParOf" srcId="{E083816D-D649-409A-8C81-DBAD84B72A15}" destId="{D7424027-3821-4B86-8DE4-DB492123D19F}" srcOrd="6" destOrd="0" presId="urn:microsoft.com/office/officeart/2008/layout/LinedList"/>
    <dgm:cxn modelId="{729536F6-768A-4A35-92C9-43C42F025155}" type="presParOf" srcId="{E083816D-D649-409A-8C81-DBAD84B72A15}" destId="{9BFD9271-C8A5-47C9-9CFC-294239F0642A}" srcOrd="7" destOrd="0" presId="urn:microsoft.com/office/officeart/2008/layout/LinedList"/>
    <dgm:cxn modelId="{6AF48978-6088-4BA6-9BE6-31124FB5FC35}" type="presParOf" srcId="{9BFD9271-C8A5-47C9-9CFC-294239F0642A}" destId="{5D76233B-B00A-4654-84DA-B27574F7F68C}" srcOrd="0" destOrd="0" presId="urn:microsoft.com/office/officeart/2008/layout/LinedList"/>
    <dgm:cxn modelId="{28F59310-9495-4972-9C18-15835F0FCDDE}" type="presParOf" srcId="{9BFD9271-C8A5-47C9-9CFC-294239F0642A}" destId="{3F637597-5927-4FE4-9F6D-66D9783E6A6A}" srcOrd="1" destOrd="0" presId="urn:microsoft.com/office/officeart/2008/layout/LinedList"/>
    <dgm:cxn modelId="{872720A0-6C10-46B6-B047-5A1CFF159F74}" type="presParOf" srcId="{E083816D-D649-409A-8C81-DBAD84B72A15}" destId="{2F210804-617A-4124-A55C-4DD8A2C0ECB1}" srcOrd="8" destOrd="0" presId="urn:microsoft.com/office/officeart/2008/layout/LinedList"/>
    <dgm:cxn modelId="{62EB1414-90B8-430B-8403-A72EF39102B8}" type="presParOf" srcId="{E083816D-D649-409A-8C81-DBAD84B72A15}" destId="{88A44B4B-4A63-4B2C-BA12-EB552A47B64D}" srcOrd="9" destOrd="0" presId="urn:microsoft.com/office/officeart/2008/layout/LinedList"/>
    <dgm:cxn modelId="{CF380311-5D7C-493A-8F4F-FA519EF9BC12}" type="presParOf" srcId="{88A44B4B-4A63-4B2C-BA12-EB552A47B64D}" destId="{82AD05FF-E783-46C3-90FB-E8A093817A1F}" srcOrd="0" destOrd="0" presId="urn:microsoft.com/office/officeart/2008/layout/LinedList"/>
    <dgm:cxn modelId="{615BED61-5605-4C1C-9467-C35A0BBC921B}" type="presParOf" srcId="{88A44B4B-4A63-4B2C-BA12-EB552A47B64D}" destId="{4577F959-7C56-4B4D-B807-3669ED85AB7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70C25E-C598-4E26-8944-C6795D6F3B2A}"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691BD52-8CDC-4955-86F2-E8A22B643630}">
      <dgm:prSet/>
      <dgm:spPr/>
      <dgm:t>
        <a:bodyPr/>
        <a:lstStyle/>
        <a:p>
          <a:r>
            <a:rPr lang="tr-TR" b="1" dirty="0">
              <a:ln>
                <a:noFill/>
              </a:ln>
            </a:rPr>
            <a:t>Nielsen (2021) &amp; Nass (1994) -&gt; </a:t>
          </a:r>
          <a:r>
            <a:rPr lang="tr-TR" dirty="0">
              <a:ln>
                <a:noFill/>
              </a:ln>
            </a:rPr>
            <a:t>Computers are social actors. Humans act prosocially, apply social categories and have emotions toward robots.</a:t>
          </a:r>
        </a:p>
      </dgm:t>
    </dgm:pt>
    <dgm:pt modelId="{F3C178AA-CC13-4E99-977E-C1FFD5AD4BD1}" type="parTrans" cxnId="{680AA2B2-01AF-4133-A0F7-66BFD0433C41}">
      <dgm:prSet/>
      <dgm:spPr/>
      <dgm:t>
        <a:bodyPr/>
        <a:lstStyle/>
        <a:p>
          <a:endParaRPr lang="en-US">
            <a:ln>
              <a:noFill/>
            </a:ln>
          </a:endParaRPr>
        </a:p>
      </dgm:t>
    </dgm:pt>
    <dgm:pt modelId="{D5C9B48E-8A64-4631-9E07-E09637B631ED}" type="sibTrans" cxnId="{680AA2B2-01AF-4133-A0F7-66BFD0433C41}">
      <dgm:prSet/>
      <dgm:spPr/>
      <dgm:t>
        <a:bodyPr/>
        <a:lstStyle/>
        <a:p>
          <a:endParaRPr lang="en-US">
            <a:ln>
              <a:noFill/>
            </a:ln>
          </a:endParaRPr>
        </a:p>
      </dgm:t>
    </dgm:pt>
    <dgm:pt modelId="{4AC5586B-D3D1-4A77-AF6F-0D0D7F159817}">
      <dgm:prSet/>
      <dgm:spPr/>
      <dgm:t>
        <a:bodyPr/>
        <a:lstStyle/>
        <a:p>
          <a:r>
            <a:rPr lang="tr-TR" b="1" dirty="0">
              <a:ln>
                <a:noFill/>
              </a:ln>
            </a:rPr>
            <a:t>Gonzalez et al. (2022) &amp; Fraune et al. (2021) -&gt; </a:t>
          </a:r>
          <a:r>
            <a:rPr lang="tr-TR" dirty="0">
              <a:ln>
                <a:noFill/>
              </a:ln>
            </a:rPr>
            <a:t>In-group humans &gt;in-group robots &gt; out-group humans &gt; out-group robots (groups of 2x2 robot-human)</a:t>
          </a:r>
        </a:p>
      </dgm:t>
    </dgm:pt>
    <dgm:pt modelId="{E39C2662-E55D-43CF-AA35-F45A699E55FA}" type="parTrans" cxnId="{756523D5-689C-4BBF-8289-2293E69655E3}">
      <dgm:prSet/>
      <dgm:spPr/>
      <dgm:t>
        <a:bodyPr/>
        <a:lstStyle/>
        <a:p>
          <a:endParaRPr lang="en-US">
            <a:ln>
              <a:noFill/>
            </a:ln>
          </a:endParaRPr>
        </a:p>
      </dgm:t>
    </dgm:pt>
    <dgm:pt modelId="{801944C2-DE60-4E19-BABC-042E7413A855}" type="sibTrans" cxnId="{756523D5-689C-4BBF-8289-2293E69655E3}">
      <dgm:prSet/>
      <dgm:spPr/>
      <dgm:t>
        <a:bodyPr/>
        <a:lstStyle/>
        <a:p>
          <a:endParaRPr lang="en-US">
            <a:ln>
              <a:noFill/>
            </a:ln>
          </a:endParaRPr>
        </a:p>
      </dgm:t>
    </dgm:pt>
    <dgm:pt modelId="{7FBF4D1A-10D4-45D1-8032-4FFA08AA9086}">
      <dgm:prSet/>
      <dgm:spPr/>
      <dgm:t>
        <a:bodyPr/>
        <a:lstStyle/>
        <a:p>
          <a:r>
            <a:rPr lang="tr-TR" b="1" dirty="0">
              <a:ln>
                <a:noFill/>
              </a:ln>
            </a:rPr>
            <a:t>Makovi et al. (2023) -&gt; </a:t>
          </a:r>
          <a:r>
            <a:rPr lang="tr-TR" dirty="0">
              <a:ln>
                <a:noFill/>
              </a:ln>
            </a:rPr>
            <a:t>Humans believe robots could desire money.</a:t>
          </a:r>
        </a:p>
      </dgm:t>
    </dgm:pt>
    <dgm:pt modelId="{EB381A2A-F7F1-4304-A157-3E7B4E119301}" type="parTrans" cxnId="{3F8AF7C7-0061-4C0E-8F94-2C1445D032F6}">
      <dgm:prSet/>
      <dgm:spPr/>
      <dgm:t>
        <a:bodyPr/>
        <a:lstStyle/>
        <a:p>
          <a:endParaRPr lang="en-US">
            <a:ln>
              <a:noFill/>
            </a:ln>
          </a:endParaRPr>
        </a:p>
      </dgm:t>
    </dgm:pt>
    <dgm:pt modelId="{5EFBF1DE-CFBE-45D1-B002-D33D5D177C86}" type="sibTrans" cxnId="{3F8AF7C7-0061-4C0E-8F94-2C1445D032F6}">
      <dgm:prSet/>
      <dgm:spPr/>
      <dgm:t>
        <a:bodyPr/>
        <a:lstStyle/>
        <a:p>
          <a:endParaRPr lang="en-US">
            <a:ln>
              <a:noFill/>
            </a:ln>
          </a:endParaRPr>
        </a:p>
      </dgm:t>
    </dgm:pt>
    <dgm:pt modelId="{42514800-ED3A-4E14-95B4-46264C3FDFCF}">
      <dgm:prSet/>
      <dgm:spPr/>
      <dgm:t>
        <a:bodyPr/>
        <a:lstStyle/>
        <a:p>
          <a:r>
            <a:rPr lang="tr-TR" b="1" dirty="0">
              <a:ln>
                <a:noFill/>
              </a:ln>
            </a:rPr>
            <a:t>Balogun et al. (2024) &amp; Cremer (2007) -&gt; </a:t>
          </a:r>
          <a:r>
            <a:rPr lang="tr-TR" dirty="0">
              <a:ln>
                <a:noFill/>
              </a:ln>
            </a:rPr>
            <a:t>AI can solve puzzles effectively.</a:t>
          </a:r>
        </a:p>
      </dgm:t>
    </dgm:pt>
    <dgm:pt modelId="{5427FD8C-3CC2-4F82-8B95-BF7B8E23D507}" type="parTrans" cxnId="{1724BA97-D414-4346-8711-885B4480D74B}">
      <dgm:prSet/>
      <dgm:spPr/>
      <dgm:t>
        <a:bodyPr/>
        <a:lstStyle/>
        <a:p>
          <a:endParaRPr lang="en-US">
            <a:ln>
              <a:noFill/>
            </a:ln>
          </a:endParaRPr>
        </a:p>
      </dgm:t>
    </dgm:pt>
    <dgm:pt modelId="{63246DAA-FE79-4A94-8DF3-404A31EDFB2F}" type="sibTrans" cxnId="{1724BA97-D414-4346-8711-885B4480D74B}">
      <dgm:prSet/>
      <dgm:spPr/>
      <dgm:t>
        <a:bodyPr/>
        <a:lstStyle/>
        <a:p>
          <a:endParaRPr lang="en-US">
            <a:ln>
              <a:noFill/>
            </a:ln>
          </a:endParaRPr>
        </a:p>
      </dgm:t>
    </dgm:pt>
    <dgm:pt modelId="{226185CD-A612-4619-90FC-51614D10FC54}">
      <dgm:prSet/>
      <dgm:spPr/>
      <dgm:t>
        <a:bodyPr/>
        <a:lstStyle/>
        <a:p>
          <a:r>
            <a:rPr lang="tr-TR" b="1" dirty="0">
              <a:ln>
                <a:noFill/>
              </a:ln>
            </a:rPr>
            <a:t>Immorlica (2024) -&gt; </a:t>
          </a:r>
          <a:r>
            <a:rPr lang="tr-TR" dirty="0">
              <a:ln>
                <a:noFill/>
              </a:ln>
            </a:rPr>
            <a:t>AI should be implemented as an agent to understand their impact on strategic behavior</a:t>
          </a:r>
        </a:p>
      </dgm:t>
    </dgm:pt>
    <dgm:pt modelId="{CEBE9158-2A65-4E10-B1E9-17990BE7F5F8}" type="parTrans" cxnId="{EF64B4E6-9AA1-42E4-AE23-ED3FBB756A12}">
      <dgm:prSet/>
      <dgm:spPr/>
      <dgm:t>
        <a:bodyPr/>
        <a:lstStyle/>
        <a:p>
          <a:endParaRPr lang="en-US">
            <a:ln>
              <a:noFill/>
            </a:ln>
          </a:endParaRPr>
        </a:p>
      </dgm:t>
    </dgm:pt>
    <dgm:pt modelId="{9181F209-1793-4DD7-B305-BF058D0E7440}" type="sibTrans" cxnId="{EF64B4E6-9AA1-42E4-AE23-ED3FBB756A12}">
      <dgm:prSet/>
      <dgm:spPr/>
      <dgm:t>
        <a:bodyPr/>
        <a:lstStyle/>
        <a:p>
          <a:endParaRPr lang="en-US">
            <a:ln>
              <a:noFill/>
            </a:ln>
          </a:endParaRPr>
        </a:p>
      </dgm:t>
    </dgm:pt>
    <dgm:pt modelId="{DB64DA8F-3196-4CE8-95B5-5C4F969337A9}" type="pres">
      <dgm:prSet presAssocID="{F870C25E-C598-4E26-8944-C6795D6F3B2A}" presName="vert0" presStyleCnt="0">
        <dgm:presLayoutVars>
          <dgm:dir/>
          <dgm:animOne val="branch"/>
          <dgm:animLvl val="lvl"/>
        </dgm:presLayoutVars>
      </dgm:prSet>
      <dgm:spPr/>
    </dgm:pt>
    <dgm:pt modelId="{AC8C97F2-E60A-495E-92A7-CBAFB76A6B93}" type="pres">
      <dgm:prSet presAssocID="{F691BD52-8CDC-4955-86F2-E8A22B643630}" presName="thickLine" presStyleLbl="alignNode1" presStyleIdx="0" presStyleCnt="5"/>
      <dgm:spPr/>
    </dgm:pt>
    <dgm:pt modelId="{870F6E3D-81EC-411D-B3D4-22B7FD7EDBA0}" type="pres">
      <dgm:prSet presAssocID="{F691BD52-8CDC-4955-86F2-E8A22B643630}" presName="horz1" presStyleCnt="0"/>
      <dgm:spPr/>
    </dgm:pt>
    <dgm:pt modelId="{07604676-B7F7-4975-B9B2-0BAB513EDAA5}" type="pres">
      <dgm:prSet presAssocID="{F691BD52-8CDC-4955-86F2-E8A22B643630}" presName="tx1" presStyleLbl="revTx" presStyleIdx="0" presStyleCnt="5"/>
      <dgm:spPr/>
    </dgm:pt>
    <dgm:pt modelId="{D56366AF-8D2A-413D-97DA-F3E7DEA571E8}" type="pres">
      <dgm:prSet presAssocID="{F691BD52-8CDC-4955-86F2-E8A22B643630}" presName="vert1" presStyleCnt="0"/>
      <dgm:spPr/>
    </dgm:pt>
    <dgm:pt modelId="{925FFF75-4890-469D-A3E5-D076E99917B3}" type="pres">
      <dgm:prSet presAssocID="{4AC5586B-D3D1-4A77-AF6F-0D0D7F159817}" presName="thickLine" presStyleLbl="alignNode1" presStyleIdx="1" presStyleCnt="5"/>
      <dgm:spPr/>
    </dgm:pt>
    <dgm:pt modelId="{8FBA411A-1717-423F-A7F8-40BB134B009A}" type="pres">
      <dgm:prSet presAssocID="{4AC5586B-D3D1-4A77-AF6F-0D0D7F159817}" presName="horz1" presStyleCnt="0"/>
      <dgm:spPr/>
    </dgm:pt>
    <dgm:pt modelId="{D261B2CB-2CBA-42F2-A8F0-8B9772CC3F2B}" type="pres">
      <dgm:prSet presAssocID="{4AC5586B-D3D1-4A77-AF6F-0D0D7F159817}" presName="tx1" presStyleLbl="revTx" presStyleIdx="1" presStyleCnt="5"/>
      <dgm:spPr/>
    </dgm:pt>
    <dgm:pt modelId="{F37AA582-D364-47E0-B5E8-D2D8238A087E}" type="pres">
      <dgm:prSet presAssocID="{4AC5586B-D3D1-4A77-AF6F-0D0D7F159817}" presName="vert1" presStyleCnt="0"/>
      <dgm:spPr/>
    </dgm:pt>
    <dgm:pt modelId="{0F99CD95-9C08-49A6-A29E-14D31CC772C8}" type="pres">
      <dgm:prSet presAssocID="{7FBF4D1A-10D4-45D1-8032-4FFA08AA9086}" presName="thickLine" presStyleLbl="alignNode1" presStyleIdx="2" presStyleCnt="5"/>
      <dgm:spPr/>
    </dgm:pt>
    <dgm:pt modelId="{C369D32F-D65C-4359-8CD2-B326764D0C33}" type="pres">
      <dgm:prSet presAssocID="{7FBF4D1A-10D4-45D1-8032-4FFA08AA9086}" presName="horz1" presStyleCnt="0"/>
      <dgm:spPr/>
    </dgm:pt>
    <dgm:pt modelId="{41A5D80E-0BF8-45D3-A167-E0E559946AB4}" type="pres">
      <dgm:prSet presAssocID="{7FBF4D1A-10D4-45D1-8032-4FFA08AA9086}" presName="tx1" presStyleLbl="revTx" presStyleIdx="2" presStyleCnt="5"/>
      <dgm:spPr/>
    </dgm:pt>
    <dgm:pt modelId="{E09DD5D6-02B9-4C35-BF9E-70915A23DD29}" type="pres">
      <dgm:prSet presAssocID="{7FBF4D1A-10D4-45D1-8032-4FFA08AA9086}" presName="vert1" presStyleCnt="0"/>
      <dgm:spPr/>
    </dgm:pt>
    <dgm:pt modelId="{9D401E2D-FD86-4C49-9286-4F2FDD6FC554}" type="pres">
      <dgm:prSet presAssocID="{42514800-ED3A-4E14-95B4-46264C3FDFCF}" presName="thickLine" presStyleLbl="alignNode1" presStyleIdx="3" presStyleCnt="5"/>
      <dgm:spPr/>
    </dgm:pt>
    <dgm:pt modelId="{0F6CD87A-CE0D-48AB-9BDA-9A66D6118861}" type="pres">
      <dgm:prSet presAssocID="{42514800-ED3A-4E14-95B4-46264C3FDFCF}" presName="horz1" presStyleCnt="0"/>
      <dgm:spPr/>
    </dgm:pt>
    <dgm:pt modelId="{0CE03975-3072-421C-87C8-6149F2D73DF1}" type="pres">
      <dgm:prSet presAssocID="{42514800-ED3A-4E14-95B4-46264C3FDFCF}" presName="tx1" presStyleLbl="revTx" presStyleIdx="3" presStyleCnt="5"/>
      <dgm:spPr/>
    </dgm:pt>
    <dgm:pt modelId="{57EBC66C-8C3C-4F37-AD1D-2166D2DAC6E2}" type="pres">
      <dgm:prSet presAssocID="{42514800-ED3A-4E14-95B4-46264C3FDFCF}" presName="vert1" presStyleCnt="0"/>
      <dgm:spPr/>
    </dgm:pt>
    <dgm:pt modelId="{92D60665-B490-4E4D-9ABC-EE2EE5AE2A2D}" type="pres">
      <dgm:prSet presAssocID="{226185CD-A612-4619-90FC-51614D10FC54}" presName="thickLine" presStyleLbl="alignNode1" presStyleIdx="4" presStyleCnt="5"/>
      <dgm:spPr/>
    </dgm:pt>
    <dgm:pt modelId="{5CA42CF2-6DA1-41B7-ACCB-B29499AFB0F2}" type="pres">
      <dgm:prSet presAssocID="{226185CD-A612-4619-90FC-51614D10FC54}" presName="horz1" presStyleCnt="0"/>
      <dgm:spPr/>
    </dgm:pt>
    <dgm:pt modelId="{DAF4A676-EDF2-48A4-BDAD-467A1A4C728F}" type="pres">
      <dgm:prSet presAssocID="{226185CD-A612-4619-90FC-51614D10FC54}" presName="tx1" presStyleLbl="revTx" presStyleIdx="4" presStyleCnt="5"/>
      <dgm:spPr/>
    </dgm:pt>
    <dgm:pt modelId="{BF698B2D-BFBC-478F-8F44-6771C516F5C8}" type="pres">
      <dgm:prSet presAssocID="{226185CD-A612-4619-90FC-51614D10FC54}" presName="vert1" presStyleCnt="0"/>
      <dgm:spPr/>
    </dgm:pt>
  </dgm:ptLst>
  <dgm:cxnLst>
    <dgm:cxn modelId="{DD372820-1CFD-420B-A85C-3265B23D9927}" type="presOf" srcId="{F870C25E-C598-4E26-8944-C6795D6F3B2A}" destId="{DB64DA8F-3196-4CE8-95B5-5C4F969337A9}" srcOrd="0" destOrd="0" presId="urn:microsoft.com/office/officeart/2008/layout/LinedList"/>
    <dgm:cxn modelId="{4A2AF421-18C5-4C2D-9510-238AA89E201A}" type="presOf" srcId="{42514800-ED3A-4E14-95B4-46264C3FDFCF}" destId="{0CE03975-3072-421C-87C8-6149F2D73DF1}" srcOrd="0" destOrd="0" presId="urn:microsoft.com/office/officeart/2008/layout/LinedList"/>
    <dgm:cxn modelId="{3B69C164-F623-4924-9A71-888267A4E8A1}" type="presOf" srcId="{4AC5586B-D3D1-4A77-AF6F-0D0D7F159817}" destId="{D261B2CB-2CBA-42F2-A8F0-8B9772CC3F2B}" srcOrd="0" destOrd="0" presId="urn:microsoft.com/office/officeart/2008/layout/LinedList"/>
    <dgm:cxn modelId="{BE842F5A-6FA0-4039-B726-FC72981E170E}" type="presOf" srcId="{226185CD-A612-4619-90FC-51614D10FC54}" destId="{DAF4A676-EDF2-48A4-BDAD-467A1A4C728F}" srcOrd="0" destOrd="0" presId="urn:microsoft.com/office/officeart/2008/layout/LinedList"/>
    <dgm:cxn modelId="{1724BA97-D414-4346-8711-885B4480D74B}" srcId="{F870C25E-C598-4E26-8944-C6795D6F3B2A}" destId="{42514800-ED3A-4E14-95B4-46264C3FDFCF}" srcOrd="3" destOrd="0" parTransId="{5427FD8C-3CC2-4F82-8B95-BF7B8E23D507}" sibTransId="{63246DAA-FE79-4A94-8DF3-404A31EDFB2F}"/>
    <dgm:cxn modelId="{8573E09C-07D5-4EDB-B4C4-BECC7A4AF3B2}" type="presOf" srcId="{F691BD52-8CDC-4955-86F2-E8A22B643630}" destId="{07604676-B7F7-4975-B9B2-0BAB513EDAA5}" srcOrd="0" destOrd="0" presId="urn:microsoft.com/office/officeart/2008/layout/LinedList"/>
    <dgm:cxn modelId="{680AA2B2-01AF-4133-A0F7-66BFD0433C41}" srcId="{F870C25E-C598-4E26-8944-C6795D6F3B2A}" destId="{F691BD52-8CDC-4955-86F2-E8A22B643630}" srcOrd="0" destOrd="0" parTransId="{F3C178AA-CC13-4E99-977E-C1FFD5AD4BD1}" sibTransId="{D5C9B48E-8A64-4631-9E07-E09637B631ED}"/>
    <dgm:cxn modelId="{3F8AF7C7-0061-4C0E-8F94-2C1445D032F6}" srcId="{F870C25E-C598-4E26-8944-C6795D6F3B2A}" destId="{7FBF4D1A-10D4-45D1-8032-4FFA08AA9086}" srcOrd="2" destOrd="0" parTransId="{EB381A2A-F7F1-4304-A157-3E7B4E119301}" sibTransId="{5EFBF1DE-CFBE-45D1-B002-D33D5D177C86}"/>
    <dgm:cxn modelId="{756523D5-689C-4BBF-8289-2293E69655E3}" srcId="{F870C25E-C598-4E26-8944-C6795D6F3B2A}" destId="{4AC5586B-D3D1-4A77-AF6F-0D0D7F159817}" srcOrd="1" destOrd="0" parTransId="{E39C2662-E55D-43CF-AA35-F45A699E55FA}" sibTransId="{801944C2-DE60-4E19-BABC-042E7413A855}"/>
    <dgm:cxn modelId="{E343CBDF-85FB-45BB-9D95-8DA266EB49EE}" type="presOf" srcId="{7FBF4D1A-10D4-45D1-8032-4FFA08AA9086}" destId="{41A5D80E-0BF8-45D3-A167-E0E559946AB4}" srcOrd="0" destOrd="0" presId="urn:microsoft.com/office/officeart/2008/layout/LinedList"/>
    <dgm:cxn modelId="{EF64B4E6-9AA1-42E4-AE23-ED3FBB756A12}" srcId="{F870C25E-C598-4E26-8944-C6795D6F3B2A}" destId="{226185CD-A612-4619-90FC-51614D10FC54}" srcOrd="4" destOrd="0" parTransId="{CEBE9158-2A65-4E10-B1E9-17990BE7F5F8}" sibTransId="{9181F209-1793-4DD7-B305-BF058D0E7440}"/>
    <dgm:cxn modelId="{B1F6589C-1E4D-45B9-A88E-FD7610658970}" type="presParOf" srcId="{DB64DA8F-3196-4CE8-95B5-5C4F969337A9}" destId="{AC8C97F2-E60A-495E-92A7-CBAFB76A6B93}" srcOrd="0" destOrd="0" presId="urn:microsoft.com/office/officeart/2008/layout/LinedList"/>
    <dgm:cxn modelId="{25848458-DE3C-4D98-BE21-C8F429431C57}" type="presParOf" srcId="{DB64DA8F-3196-4CE8-95B5-5C4F969337A9}" destId="{870F6E3D-81EC-411D-B3D4-22B7FD7EDBA0}" srcOrd="1" destOrd="0" presId="urn:microsoft.com/office/officeart/2008/layout/LinedList"/>
    <dgm:cxn modelId="{D6DA8947-7B39-45EE-9E80-CA39B30180E1}" type="presParOf" srcId="{870F6E3D-81EC-411D-B3D4-22B7FD7EDBA0}" destId="{07604676-B7F7-4975-B9B2-0BAB513EDAA5}" srcOrd="0" destOrd="0" presId="urn:microsoft.com/office/officeart/2008/layout/LinedList"/>
    <dgm:cxn modelId="{2B710566-0E72-412A-A86A-D56A74F06DFB}" type="presParOf" srcId="{870F6E3D-81EC-411D-B3D4-22B7FD7EDBA0}" destId="{D56366AF-8D2A-413D-97DA-F3E7DEA571E8}" srcOrd="1" destOrd="0" presId="urn:microsoft.com/office/officeart/2008/layout/LinedList"/>
    <dgm:cxn modelId="{54149EBD-1632-49B1-B930-DE360EA7218C}" type="presParOf" srcId="{DB64DA8F-3196-4CE8-95B5-5C4F969337A9}" destId="{925FFF75-4890-469D-A3E5-D076E99917B3}" srcOrd="2" destOrd="0" presId="urn:microsoft.com/office/officeart/2008/layout/LinedList"/>
    <dgm:cxn modelId="{FBE03E71-4821-4DAE-8A0A-87104589F324}" type="presParOf" srcId="{DB64DA8F-3196-4CE8-95B5-5C4F969337A9}" destId="{8FBA411A-1717-423F-A7F8-40BB134B009A}" srcOrd="3" destOrd="0" presId="urn:microsoft.com/office/officeart/2008/layout/LinedList"/>
    <dgm:cxn modelId="{6F34F7B7-DBA6-445D-8AB5-884ED7D0A89F}" type="presParOf" srcId="{8FBA411A-1717-423F-A7F8-40BB134B009A}" destId="{D261B2CB-2CBA-42F2-A8F0-8B9772CC3F2B}" srcOrd="0" destOrd="0" presId="urn:microsoft.com/office/officeart/2008/layout/LinedList"/>
    <dgm:cxn modelId="{A3FED168-DC0F-411F-8FD8-1B7B77D399B5}" type="presParOf" srcId="{8FBA411A-1717-423F-A7F8-40BB134B009A}" destId="{F37AA582-D364-47E0-B5E8-D2D8238A087E}" srcOrd="1" destOrd="0" presId="urn:microsoft.com/office/officeart/2008/layout/LinedList"/>
    <dgm:cxn modelId="{BB8302CC-6004-412E-BC47-94409C07306D}" type="presParOf" srcId="{DB64DA8F-3196-4CE8-95B5-5C4F969337A9}" destId="{0F99CD95-9C08-49A6-A29E-14D31CC772C8}" srcOrd="4" destOrd="0" presId="urn:microsoft.com/office/officeart/2008/layout/LinedList"/>
    <dgm:cxn modelId="{F823B7E3-9186-4E76-B115-438CA313A2A0}" type="presParOf" srcId="{DB64DA8F-3196-4CE8-95B5-5C4F969337A9}" destId="{C369D32F-D65C-4359-8CD2-B326764D0C33}" srcOrd="5" destOrd="0" presId="urn:microsoft.com/office/officeart/2008/layout/LinedList"/>
    <dgm:cxn modelId="{8785E862-7C4E-4E23-BB7E-89B6809F9C27}" type="presParOf" srcId="{C369D32F-D65C-4359-8CD2-B326764D0C33}" destId="{41A5D80E-0BF8-45D3-A167-E0E559946AB4}" srcOrd="0" destOrd="0" presId="urn:microsoft.com/office/officeart/2008/layout/LinedList"/>
    <dgm:cxn modelId="{9F31AC7A-2C87-493F-8A19-31815B2679C7}" type="presParOf" srcId="{C369D32F-D65C-4359-8CD2-B326764D0C33}" destId="{E09DD5D6-02B9-4C35-BF9E-70915A23DD29}" srcOrd="1" destOrd="0" presId="urn:microsoft.com/office/officeart/2008/layout/LinedList"/>
    <dgm:cxn modelId="{84DFD3A7-EE2C-4CB2-93BC-48DC56C6CEC9}" type="presParOf" srcId="{DB64DA8F-3196-4CE8-95B5-5C4F969337A9}" destId="{9D401E2D-FD86-4C49-9286-4F2FDD6FC554}" srcOrd="6" destOrd="0" presId="urn:microsoft.com/office/officeart/2008/layout/LinedList"/>
    <dgm:cxn modelId="{C09D7125-01CA-4757-BB28-390108F489A4}" type="presParOf" srcId="{DB64DA8F-3196-4CE8-95B5-5C4F969337A9}" destId="{0F6CD87A-CE0D-48AB-9BDA-9A66D6118861}" srcOrd="7" destOrd="0" presId="urn:microsoft.com/office/officeart/2008/layout/LinedList"/>
    <dgm:cxn modelId="{71B11D96-F550-4D28-9B6B-3CB9BD3E3522}" type="presParOf" srcId="{0F6CD87A-CE0D-48AB-9BDA-9A66D6118861}" destId="{0CE03975-3072-421C-87C8-6149F2D73DF1}" srcOrd="0" destOrd="0" presId="urn:microsoft.com/office/officeart/2008/layout/LinedList"/>
    <dgm:cxn modelId="{96FF7119-E30A-41AD-976D-734C96BF52FE}" type="presParOf" srcId="{0F6CD87A-CE0D-48AB-9BDA-9A66D6118861}" destId="{57EBC66C-8C3C-4F37-AD1D-2166D2DAC6E2}" srcOrd="1" destOrd="0" presId="urn:microsoft.com/office/officeart/2008/layout/LinedList"/>
    <dgm:cxn modelId="{CA73C854-821F-4FD3-A00B-A528FF585854}" type="presParOf" srcId="{DB64DA8F-3196-4CE8-95B5-5C4F969337A9}" destId="{92D60665-B490-4E4D-9ABC-EE2EE5AE2A2D}" srcOrd="8" destOrd="0" presId="urn:microsoft.com/office/officeart/2008/layout/LinedList"/>
    <dgm:cxn modelId="{4BBDEB55-44A9-41DB-BDD1-E23972BC009A}" type="presParOf" srcId="{DB64DA8F-3196-4CE8-95B5-5C4F969337A9}" destId="{5CA42CF2-6DA1-41B7-ACCB-B29499AFB0F2}" srcOrd="9" destOrd="0" presId="urn:microsoft.com/office/officeart/2008/layout/LinedList"/>
    <dgm:cxn modelId="{F6D2373B-27A8-4BAB-915F-1689C69D321D}" type="presParOf" srcId="{5CA42CF2-6DA1-41B7-ACCB-B29499AFB0F2}" destId="{DAF4A676-EDF2-48A4-BDAD-467A1A4C728F}" srcOrd="0" destOrd="0" presId="urn:microsoft.com/office/officeart/2008/layout/LinedList"/>
    <dgm:cxn modelId="{26C8227E-5800-4191-A624-3D4976A84EAC}" type="presParOf" srcId="{5CA42CF2-6DA1-41B7-ACCB-B29499AFB0F2}" destId="{BF698B2D-BFBC-478F-8F44-6771C516F5C8}" srcOrd="1" destOrd="0" presId="urn:microsoft.com/office/officeart/2008/layout/LinedList"/>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7E7C41-F400-4FD5-8674-1CBD5A865FBE}">
      <dsp:nvSpPr>
        <dsp:cNvPr id="0" name=""/>
        <dsp:cNvSpPr/>
      </dsp:nvSpPr>
      <dsp:spPr>
        <a:xfrm>
          <a:off x="0" y="531"/>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9A781C-134C-4573-84F0-99C19C15324C}">
      <dsp:nvSpPr>
        <dsp:cNvPr id="0" name=""/>
        <dsp:cNvSpPr/>
      </dsp:nvSpPr>
      <dsp:spPr>
        <a:xfrm>
          <a:off x="0" y="53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tr-TR" sz="2400" b="1" kern="1200"/>
            <a:t>Charness et al. (2023b) &amp; Damioli et al. (2021) -&gt; </a:t>
          </a:r>
          <a:r>
            <a:rPr lang="tr-TR" sz="2400" kern="1200"/>
            <a:t>AI increase productivity.</a:t>
          </a:r>
          <a:endParaRPr lang="en-US" sz="2400" kern="1200"/>
        </a:p>
      </dsp:txBody>
      <dsp:txXfrm>
        <a:off x="0" y="531"/>
        <a:ext cx="10515600" cy="870055"/>
      </dsp:txXfrm>
    </dsp:sp>
    <dsp:sp modelId="{3459601A-9D33-4395-ADDA-71F36E4416E9}">
      <dsp:nvSpPr>
        <dsp:cNvPr id="0" name=""/>
        <dsp:cNvSpPr/>
      </dsp:nvSpPr>
      <dsp:spPr>
        <a:xfrm>
          <a:off x="0" y="870586"/>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7A2BD6-3E8F-4473-ACC3-7FBB7118DAA9}">
      <dsp:nvSpPr>
        <dsp:cNvPr id="0" name=""/>
        <dsp:cNvSpPr/>
      </dsp:nvSpPr>
      <dsp:spPr>
        <a:xfrm>
          <a:off x="0" y="87058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tr-TR" sz="2400" b="1" kern="1200"/>
            <a:t>Dafoe et al. (2021) -&gt; </a:t>
          </a:r>
          <a:r>
            <a:rPr lang="tr-TR" sz="2400" kern="1200"/>
            <a:t>Co-op AI can solve complex problems in real life.</a:t>
          </a:r>
          <a:endParaRPr lang="en-US" sz="2400" kern="1200"/>
        </a:p>
      </dsp:txBody>
      <dsp:txXfrm>
        <a:off x="0" y="870586"/>
        <a:ext cx="10515600" cy="870055"/>
      </dsp:txXfrm>
    </dsp:sp>
    <dsp:sp modelId="{47B26B08-C713-4303-BDEB-C4C1DFE31432}">
      <dsp:nvSpPr>
        <dsp:cNvPr id="0" name=""/>
        <dsp:cNvSpPr/>
      </dsp:nvSpPr>
      <dsp:spPr>
        <a:xfrm>
          <a:off x="0" y="1740641"/>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152E90-C4A0-4550-98D4-C7205E8E03AE}">
      <dsp:nvSpPr>
        <dsp:cNvPr id="0" name=""/>
        <dsp:cNvSpPr/>
      </dsp:nvSpPr>
      <dsp:spPr>
        <a:xfrm>
          <a:off x="0" y="174064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tr-TR" sz="2400" b="1" kern="1200"/>
            <a:t>March (2019) -&gt; </a:t>
          </a:r>
          <a:r>
            <a:rPr lang="tr-TR" sz="2400" kern="1200"/>
            <a:t>No research with CP as an agent in production.</a:t>
          </a:r>
          <a:endParaRPr lang="en-US" sz="2400" kern="1200"/>
        </a:p>
      </dsp:txBody>
      <dsp:txXfrm>
        <a:off x="0" y="1740641"/>
        <a:ext cx="10515600" cy="870055"/>
      </dsp:txXfrm>
    </dsp:sp>
    <dsp:sp modelId="{D7424027-3821-4B86-8DE4-DB492123D19F}">
      <dsp:nvSpPr>
        <dsp:cNvPr id="0" name=""/>
        <dsp:cNvSpPr/>
      </dsp:nvSpPr>
      <dsp:spPr>
        <a:xfrm>
          <a:off x="0" y="2610696"/>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76233B-B00A-4654-84DA-B27574F7F68C}">
      <dsp:nvSpPr>
        <dsp:cNvPr id="0" name=""/>
        <dsp:cNvSpPr/>
      </dsp:nvSpPr>
      <dsp:spPr>
        <a:xfrm>
          <a:off x="0" y="261069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tr-TR" sz="2400" b="1" kern="1200"/>
            <a:t>Noy and Zhang (2023) -&gt; </a:t>
          </a:r>
          <a:r>
            <a:rPr lang="tr-TR" sz="2400" kern="1200"/>
            <a:t>AI as a complementary tool increased productivity.</a:t>
          </a:r>
          <a:endParaRPr lang="en-US" sz="2400" kern="1200"/>
        </a:p>
      </dsp:txBody>
      <dsp:txXfrm>
        <a:off x="0" y="2610696"/>
        <a:ext cx="10515600" cy="870055"/>
      </dsp:txXfrm>
    </dsp:sp>
    <dsp:sp modelId="{2F210804-617A-4124-A55C-4DD8A2C0ECB1}">
      <dsp:nvSpPr>
        <dsp:cNvPr id="0" name=""/>
        <dsp:cNvSpPr/>
      </dsp:nvSpPr>
      <dsp:spPr>
        <a:xfrm>
          <a:off x="0" y="3480751"/>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AD05FF-E783-46C3-90FB-E8A093817A1F}">
      <dsp:nvSpPr>
        <dsp:cNvPr id="0" name=""/>
        <dsp:cNvSpPr/>
      </dsp:nvSpPr>
      <dsp:spPr>
        <a:xfrm>
          <a:off x="0" y="348075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tr-TR" sz="2400" b="1" kern="1200"/>
            <a:t>Von Schenk et al. (2023) -&gt; </a:t>
          </a:r>
          <a:r>
            <a:rPr lang="tr-TR" sz="2400" kern="1200"/>
            <a:t>Machine payoffs differ. More sharing toward robots when there is a human behind, but always sharing toward robots.</a:t>
          </a:r>
          <a:endParaRPr lang="en-US" sz="2400" kern="1200"/>
        </a:p>
      </dsp:txBody>
      <dsp:txXfrm>
        <a:off x="0" y="3480751"/>
        <a:ext cx="10515600" cy="8700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8C97F2-E60A-495E-92A7-CBAFB76A6B93}">
      <dsp:nvSpPr>
        <dsp:cNvPr id="0" name=""/>
        <dsp:cNvSpPr/>
      </dsp:nvSpPr>
      <dsp:spPr>
        <a:xfrm>
          <a:off x="0" y="531"/>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604676-B7F7-4975-B9B2-0BAB513EDAA5}">
      <dsp:nvSpPr>
        <dsp:cNvPr id="0" name=""/>
        <dsp:cNvSpPr/>
      </dsp:nvSpPr>
      <dsp:spPr>
        <a:xfrm>
          <a:off x="0" y="53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tr-TR" sz="2400" b="1" kern="1200" dirty="0">
              <a:ln>
                <a:noFill/>
              </a:ln>
            </a:rPr>
            <a:t>Nielsen (2021) &amp; Nass (1994) -&gt; </a:t>
          </a:r>
          <a:r>
            <a:rPr lang="tr-TR" sz="2400" kern="1200" dirty="0">
              <a:ln>
                <a:noFill/>
              </a:ln>
            </a:rPr>
            <a:t>Computers are social actors. Humans act prosocially, apply social categories and have emotions toward robots.</a:t>
          </a:r>
        </a:p>
      </dsp:txBody>
      <dsp:txXfrm>
        <a:off x="0" y="531"/>
        <a:ext cx="10515600" cy="870055"/>
      </dsp:txXfrm>
    </dsp:sp>
    <dsp:sp modelId="{925FFF75-4890-469D-A3E5-D076E99917B3}">
      <dsp:nvSpPr>
        <dsp:cNvPr id="0" name=""/>
        <dsp:cNvSpPr/>
      </dsp:nvSpPr>
      <dsp:spPr>
        <a:xfrm>
          <a:off x="0" y="870586"/>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61B2CB-2CBA-42F2-A8F0-8B9772CC3F2B}">
      <dsp:nvSpPr>
        <dsp:cNvPr id="0" name=""/>
        <dsp:cNvSpPr/>
      </dsp:nvSpPr>
      <dsp:spPr>
        <a:xfrm>
          <a:off x="0" y="87058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tr-TR" sz="2400" b="1" kern="1200" dirty="0">
              <a:ln>
                <a:noFill/>
              </a:ln>
            </a:rPr>
            <a:t>Gonzalez et al. (2022) &amp; Fraune et al. (2021) -&gt; </a:t>
          </a:r>
          <a:r>
            <a:rPr lang="tr-TR" sz="2400" kern="1200" dirty="0">
              <a:ln>
                <a:noFill/>
              </a:ln>
            </a:rPr>
            <a:t>In-group humans &gt;in-group robots &gt; out-group humans &gt; out-group robots (groups of 2x2 robot-human)</a:t>
          </a:r>
        </a:p>
      </dsp:txBody>
      <dsp:txXfrm>
        <a:off x="0" y="870586"/>
        <a:ext cx="10515600" cy="870055"/>
      </dsp:txXfrm>
    </dsp:sp>
    <dsp:sp modelId="{0F99CD95-9C08-49A6-A29E-14D31CC772C8}">
      <dsp:nvSpPr>
        <dsp:cNvPr id="0" name=""/>
        <dsp:cNvSpPr/>
      </dsp:nvSpPr>
      <dsp:spPr>
        <a:xfrm>
          <a:off x="0" y="1740641"/>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A5D80E-0BF8-45D3-A167-E0E559946AB4}">
      <dsp:nvSpPr>
        <dsp:cNvPr id="0" name=""/>
        <dsp:cNvSpPr/>
      </dsp:nvSpPr>
      <dsp:spPr>
        <a:xfrm>
          <a:off x="0" y="174064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tr-TR" sz="2400" b="1" kern="1200" dirty="0">
              <a:ln>
                <a:noFill/>
              </a:ln>
            </a:rPr>
            <a:t>Makovi et al. (2023) -&gt; </a:t>
          </a:r>
          <a:r>
            <a:rPr lang="tr-TR" sz="2400" kern="1200" dirty="0">
              <a:ln>
                <a:noFill/>
              </a:ln>
            </a:rPr>
            <a:t>Humans believe robots could desire money.</a:t>
          </a:r>
        </a:p>
      </dsp:txBody>
      <dsp:txXfrm>
        <a:off x="0" y="1740641"/>
        <a:ext cx="10515600" cy="870055"/>
      </dsp:txXfrm>
    </dsp:sp>
    <dsp:sp modelId="{9D401E2D-FD86-4C49-9286-4F2FDD6FC554}">
      <dsp:nvSpPr>
        <dsp:cNvPr id="0" name=""/>
        <dsp:cNvSpPr/>
      </dsp:nvSpPr>
      <dsp:spPr>
        <a:xfrm>
          <a:off x="0" y="2610696"/>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E03975-3072-421C-87C8-6149F2D73DF1}">
      <dsp:nvSpPr>
        <dsp:cNvPr id="0" name=""/>
        <dsp:cNvSpPr/>
      </dsp:nvSpPr>
      <dsp:spPr>
        <a:xfrm>
          <a:off x="0" y="261069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tr-TR" sz="2400" b="1" kern="1200" dirty="0">
              <a:ln>
                <a:noFill/>
              </a:ln>
            </a:rPr>
            <a:t>Balogun et al. (2024) &amp; Cremer (2007) -&gt; </a:t>
          </a:r>
          <a:r>
            <a:rPr lang="tr-TR" sz="2400" kern="1200" dirty="0">
              <a:ln>
                <a:noFill/>
              </a:ln>
            </a:rPr>
            <a:t>AI can solve puzzles effectively.</a:t>
          </a:r>
        </a:p>
      </dsp:txBody>
      <dsp:txXfrm>
        <a:off x="0" y="2610696"/>
        <a:ext cx="10515600" cy="870055"/>
      </dsp:txXfrm>
    </dsp:sp>
    <dsp:sp modelId="{92D60665-B490-4E4D-9ABC-EE2EE5AE2A2D}">
      <dsp:nvSpPr>
        <dsp:cNvPr id="0" name=""/>
        <dsp:cNvSpPr/>
      </dsp:nvSpPr>
      <dsp:spPr>
        <a:xfrm>
          <a:off x="0" y="3480751"/>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F4A676-EDF2-48A4-BDAD-467A1A4C728F}">
      <dsp:nvSpPr>
        <dsp:cNvPr id="0" name=""/>
        <dsp:cNvSpPr/>
      </dsp:nvSpPr>
      <dsp:spPr>
        <a:xfrm>
          <a:off x="0" y="348075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tr-TR" sz="2400" b="1" kern="1200" dirty="0">
              <a:ln>
                <a:noFill/>
              </a:ln>
            </a:rPr>
            <a:t>Immorlica (2024) -&gt; </a:t>
          </a:r>
          <a:r>
            <a:rPr lang="tr-TR" sz="2400" kern="1200" dirty="0">
              <a:ln>
                <a:noFill/>
              </a:ln>
            </a:rPr>
            <a:t>AI should be implemented as an agent to understand their impact on strategic behavior</a:t>
          </a:r>
        </a:p>
      </dsp:txBody>
      <dsp:txXfrm>
        <a:off x="0" y="3480751"/>
        <a:ext cx="10515600" cy="87005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7197A1-52D4-49DE-B246-3C0E810BF6B9}" type="datetimeFigureOut">
              <a:rPr lang="en-US" smtClean="0"/>
              <a:t>1/15/2025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35B679-AEE5-48D3-A260-E12AAE4EFB03}" type="slidenum">
              <a:rPr lang="en-US" smtClean="0"/>
              <a:t>‹#›</a:t>
            </a:fld>
            <a:endParaRPr lang="en-US"/>
          </a:p>
        </p:txBody>
      </p:sp>
    </p:spTree>
    <p:extLst>
      <p:ext uri="{BB962C8B-B14F-4D97-AF65-F5344CB8AC3E}">
        <p14:creationId xmlns:p14="http://schemas.microsoft.com/office/powerpoint/2010/main" val="1552453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DFF807-FDBE-7494-EF3C-ADBF30E3FF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34A3E3-097C-9AAD-C1D5-24FE62B418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984ED5-2C22-604C-86F2-DFFB0D68481A}"/>
              </a:ext>
            </a:extLst>
          </p:cNvPr>
          <p:cNvSpPr>
            <a:spLocks noGrp="1"/>
          </p:cNvSpPr>
          <p:nvPr>
            <p:ph type="body" idx="1"/>
          </p:nvPr>
        </p:nvSpPr>
        <p:spPr/>
        <p:txBody>
          <a:bodyPr/>
          <a:lstStyle/>
          <a:p>
            <a:r>
              <a:rPr lang="tr-TR" dirty="0"/>
              <a:t>First * is a treatment.</a:t>
            </a:r>
          </a:p>
          <a:p>
            <a:endParaRPr lang="tr-TR" dirty="0"/>
          </a:p>
          <a:p>
            <a:endParaRPr lang="tr-TR" dirty="0"/>
          </a:p>
          <a:p>
            <a:endParaRPr lang="tr-TR" dirty="0"/>
          </a:p>
          <a:p>
            <a:r>
              <a:rPr lang="tr-TR" dirty="0"/>
              <a:t>Puzzle difficulty will be evalueated by organizing puzzle solving sessions, independent of this experiment. The success rate of he puzzles will be evaluated by human participant performances on those puzzles.</a:t>
            </a:r>
            <a:endParaRPr lang="en-US" dirty="0"/>
          </a:p>
        </p:txBody>
      </p:sp>
      <p:sp>
        <p:nvSpPr>
          <p:cNvPr id="4" name="Slide Number Placeholder 3">
            <a:extLst>
              <a:ext uri="{FF2B5EF4-FFF2-40B4-BE49-F238E27FC236}">
                <a16:creationId xmlns:a16="http://schemas.microsoft.com/office/drawing/2014/main" id="{0514C822-B9E6-6382-EA4A-30A37925F779}"/>
              </a:ext>
            </a:extLst>
          </p:cNvPr>
          <p:cNvSpPr>
            <a:spLocks noGrp="1"/>
          </p:cNvSpPr>
          <p:nvPr>
            <p:ph type="sldNum" sz="quarter" idx="5"/>
          </p:nvPr>
        </p:nvSpPr>
        <p:spPr/>
        <p:txBody>
          <a:bodyPr/>
          <a:lstStyle/>
          <a:p>
            <a:fld id="{DA35B679-AEE5-48D3-A260-E12AAE4EFB03}" type="slidenum">
              <a:rPr lang="en-US" smtClean="0"/>
              <a:t>7</a:t>
            </a:fld>
            <a:endParaRPr lang="en-US"/>
          </a:p>
        </p:txBody>
      </p:sp>
    </p:spTree>
    <p:extLst>
      <p:ext uri="{BB962C8B-B14F-4D97-AF65-F5344CB8AC3E}">
        <p14:creationId xmlns:p14="http://schemas.microsoft.com/office/powerpoint/2010/main" val="884541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Second *  is a treatment</a:t>
            </a:r>
            <a:endParaRPr lang="en-US" dirty="0"/>
          </a:p>
        </p:txBody>
      </p:sp>
      <p:sp>
        <p:nvSpPr>
          <p:cNvPr id="4" name="Slide Number Placeholder 3"/>
          <p:cNvSpPr>
            <a:spLocks noGrp="1"/>
          </p:cNvSpPr>
          <p:nvPr>
            <p:ph type="sldNum" sz="quarter" idx="5"/>
          </p:nvPr>
        </p:nvSpPr>
        <p:spPr/>
        <p:txBody>
          <a:bodyPr/>
          <a:lstStyle/>
          <a:p>
            <a:fld id="{DA35B679-AEE5-48D3-A260-E12AAE4EFB03}" type="slidenum">
              <a:rPr lang="en-US" smtClean="0"/>
              <a:t>9</a:t>
            </a:fld>
            <a:endParaRPr lang="en-US"/>
          </a:p>
        </p:txBody>
      </p:sp>
    </p:spTree>
    <p:extLst>
      <p:ext uri="{BB962C8B-B14F-4D97-AF65-F5344CB8AC3E}">
        <p14:creationId xmlns:p14="http://schemas.microsoft.com/office/powerpoint/2010/main" val="4041926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tr-TR" dirty="0"/>
              <a:t>Humans might have biases. AI could adhere better to algorithm rules.</a:t>
            </a:r>
          </a:p>
          <a:p>
            <a:pPr marL="228600" indent="-228600">
              <a:buAutoNum type="arabicPeriod"/>
            </a:pPr>
            <a:endParaRPr lang="tr-TR" dirty="0"/>
          </a:p>
          <a:p>
            <a:pPr marL="228600" indent="-228600">
              <a:buAutoNum type="arabicPeriod"/>
            </a:pPr>
            <a:r>
              <a:rPr lang="tr-TR" dirty="0"/>
              <a:t>Von Schenk et al. (2023) shows humans are more willing to share with humans. But Makovi et al. (2023) shows humans share with robots either if they are programmed that way.</a:t>
            </a:r>
            <a:endParaRPr lang="en-US" dirty="0"/>
          </a:p>
        </p:txBody>
      </p:sp>
      <p:sp>
        <p:nvSpPr>
          <p:cNvPr id="4" name="Slide Number Placeholder 3"/>
          <p:cNvSpPr>
            <a:spLocks noGrp="1"/>
          </p:cNvSpPr>
          <p:nvPr>
            <p:ph type="sldNum" sz="quarter" idx="5"/>
          </p:nvPr>
        </p:nvSpPr>
        <p:spPr/>
        <p:txBody>
          <a:bodyPr/>
          <a:lstStyle/>
          <a:p>
            <a:fld id="{DA35B679-AEE5-48D3-A260-E12AAE4EFB03}" type="slidenum">
              <a:rPr lang="en-US" smtClean="0"/>
              <a:t>10</a:t>
            </a:fld>
            <a:endParaRPr lang="en-US"/>
          </a:p>
        </p:txBody>
      </p:sp>
    </p:spTree>
    <p:extLst>
      <p:ext uri="{BB962C8B-B14F-4D97-AF65-F5344CB8AC3E}">
        <p14:creationId xmlns:p14="http://schemas.microsoft.com/office/powerpoint/2010/main" val="524927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BA929-2B63-6097-EFB9-664264DD54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26A2E4-1750-65B6-3EA5-CE00F2C006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455C24-61B0-6856-FD58-9243258B6016}"/>
              </a:ext>
            </a:extLst>
          </p:cNvPr>
          <p:cNvSpPr>
            <a:spLocks noGrp="1"/>
          </p:cNvSpPr>
          <p:nvPr>
            <p:ph type="dt" sz="half" idx="10"/>
          </p:nvPr>
        </p:nvSpPr>
        <p:spPr/>
        <p:txBody>
          <a:bodyPr/>
          <a:lstStyle/>
          <a:p>
            <a:fld id="{E4B0927E-2431-4A8B-B317-9598617E243C}" type="datetimeFigureOut">
              <a:rPr lang="en-US" smtClean="0"/>
              <a:t>1/15/2025</a:t>
            </a:fld>
            <a:endParaRPr lang="en-US"/>
          </a:p>
        </p:txBody>
      </p:sp>
      <p:sp>
        <p:nvSpPr>
          <p:cNvPr id="5" name="Footer Placeholder 4">
            <a:extLst>
              <a:ext uri="{FF2B5EF4-FFF2-40B4-BE49-F238E27FC236}">
                <a16:creationId xmlns:a16="http://schemas.microsoft.com/office/drawing/2014/main" id="{AC92805D-93D9-DEC4-E7BA-FBE305267A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234E5B-05FD-AB3B-70B2-FF0A6E96177C}"/>
              </a:ext>
            </a:extLst>
          </p:cNvPr>
          <p:cNvSpPr>
            <a:spLocks noGrp="1"/>
          </p:cNvSpPr>
          <p:nvPr>
            <p:ph type="sldNum" sz="quarter" idx="12"/>
          </p:nvPr>
        </p:nvSpPr>
        <p:spPr/>
        <p:txBody>
          <a:bodyPr/>
          <a:lstStyle/>
          <a:p>
            <a:fld id="{44CE38C4-26E7-46FE-B12D-5264F559FDD0}" type="slidenum">
              <a:rPr lang="en-US" smtClean="0"/>
              <a:t>‹#›</a:t>
            </a:fld>
            <a:endParaRPr lang="en-US"/>
          </a:p>
        </p:txBody>
      </p:sp>
    </p:spTree>
    <p:extLst>
      <p:ext uri="{BB962C8B-B14F-4D97-AF65-F5344CB8AC3E}">
        <p14:creationId xmlns:p14="http://schemas.microsoft.com/office/powerpoint/2010/main" val="1453004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4B975-CCAD-71CD-45B7-101F7F7E79F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992AF2-3FB7-8FE4-8FC4-9846D3C2B7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D1EA3E-6722-6DE5-B69E-D8F86C018D02}"/>
              </a:ext>
            </a:extLst>
          </p:cNvPr>
          <p:cNvSpPr>
            <a:spLocks noGrp="1"/>
          </p:cNvSpPr>
          <p:nvPr>
            <p:ph type="dt" sz="half" idx="10"/>
          </p:nvPr>
        </p:nvSpPr>
        <p:spPr/>
        <p:txBody>
          <a:bodyPr/>
          <a:lstStyle/>
          <a:p>
            <a:fld id="{E4B0927E-2431-4A8B-B317-9598617E243C}" type="datetimeFigureOut">
              <a:rPr lang="en-US" smtClean="0"/>
              <a:t>1/15/2025</a:t>
            </a:fld>
            <a:endParaRPr lang="en-US"/>
          </a:p>
        </p:txBody>
      </p:sp>
      <p:sp>
        <p:nvSpPr>
          <p:cNvPr id="5" name="Footer Placeholder 4">
            <a:extLst>
              <a:ext uri="{FF2B5EF4-FFF2-40B4-BE49-F238E27FC236}">
                <a16:creationId xmlns:a16="http://schemas.microsoft.com/office/drawing/2014/main" id="{25EAC8DA-80E7-7F2A-7F36-AB3A01533D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EC8337-B827-1DB2-DE34-469532B69005}"/>
              </a:ext>
            </a:extLst>
          </p:cNvPr>
          <p:cNvSpPr>
            <a:spLocks noGrp="1"/>
          </p:cNvSpPr>
          <p:nvPr>
            <p:ph type="sldNum" sz="quarter" idx="12"/>
          </p:nvPr>
        </p:nvSpPr>
        <p:spPr/>
        <p:txBody>
          <a:bodyPr/>
          <a:lstStyle/>
          <a:p>
            <a:fld id="{44CE38C4-26E7-46FE-B12D-5264F559FDD0}" type="slidenum">
              <a:rPr lang="en-US" smtClean="0"/>
              <a:t>‹#›</a:t>
            </a:fld>
            <a:endParaRPr lang="en-US"/>
          </a:p>
        </p:txBody>
      </p:sp>
    </p:spTree>
    <p:extLst>
      <p:ext uri="{BB962C8B-B14F-4D97-AF65-F5344CB8AC3E}">
        <p14:creationId xmlns:p14="http://schemas.microsoft.com/office/powerpoint/2010/main" val="2424623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6A5D45-4483-5432-88B6-6C593D2783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E42E750-7F08-0B55-43AF-65600324E7F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499487-9635-2CC2-1CC5-DC8E10673D2A}"/>
              </a:ext>
            </a:extLst>
          </p:cNvPr>
          <p:cNvSpPr>
            <a:spLocks noGrp="1"/>
          </p:cNvSpPr>
          <p:nvPr>
            <p:ph type="dt" sz="half" idx="10"/>
          </p:nvPr>
        </p:nvSpPr>
        <p:spPr/>
        <p:txBody>
          <a:bodyPr/>
          <a:lstStyle/>
          <a:p>
            <a:fld id="{E4B0927E-2431-4A8B-B317-9598617E243C}" type="datetimeFigureOut">
              <a:rPr lang="en-US" smtClean="0"/>
              <a:t>1/15/2025</a:t>
            </a:fld>
            <a:endParaRPr lang="en-US"/>
          </a:p>
        </p:txBody>
      </p:sp>
      <p:sp>
        <p:nvSpPr>
          <p:cNvPr id="5" name="Footer Placeholder 4">
            <a:extLst>
              <a:ext uri="{FF2B5EF4-FFF2-40B4-BE49-F238E27FC236}">
                <a16:creationId xmlns:a16="http://schemas.microsoft.com/office/drawing/2014/main" id="{8AE2F494-73F0-6D5F-12A5-6DADAD6F7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2ABDF3-CEAC-4A6E-9D6B-B32FE35E8AF4}"/>
              </a:ext>
            </a:extLst>
          </p:cNvPr>
          <p:cNvSpPr>
            <a:spLocks noGrp="1"/>
          </p:cNvSpPr>
          <p:nvPr>
            <p:ph type="sldNum" sz="quarter" idx="12"/>
          </p:nvPr>
        </p:nvSpPr>
        <p:spPr/>
        <p:txBody>
          <a:bodyPr/>
          <a:lstStyle/>
          <a:p>
            <a:fld id="{44CE38C4-26E7-46FE-B12D-5264F559FDD0}" type="slidenum">
              <a:rPr lang="en-US" smtClean="0"/>
              <a:t>‹#›</a:t>
            </a:fld>
            <a:endParaRPr lang="en-US"/>
          </a:p>
        </p:txBody>
      </p:sp>
    </p:spTree>
    <p:extLst>
      <p:ext uri="{BB962C8B-B14F-4D97-AF65-F5344CB8AC3E}">
        <p14:creationId xmlns:p14="http://schemas.microsoft.com/office/powerpoint/2010/main" val="898653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76F32-ABBE-1251-E441-6C63CFA137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961A9F-2321-61E4-45DB-E7A56BACE3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8320B6-B59A-0A46-57BF-14FEC20238BB}"/>
              </a:ext>
            </a:extLst>
          </p:cNvPr>
          <p:cNvSpPr>
            <a:spLocks noGrp="1"/>
          </p:cNvSpPr>
          <p:nvPr>
            <p:ph type="dt" sz="half" idx="10"/>
          </p:nvPr>
        </p:nvSpPr>
        <p:spPr/>
        <p:txBody>
          <a:bodyPr/>
          <a:lstStyle/>
          <a:p>
            <a:fld id="{E4B0927E-2431-4A8B-B317-9598617E243C}" type="datetimeFigureOut">
              <a:rPr lang="en-US" smtClean="0"/>
              <a:t>1/15/2025</a:t>
            </a:fld>
            <a:endParaRPr lang="en-US"/>
          </a:p>
        </p:txBody>
      </p:sp>
      <p:sp>
        <p:nvSpPr>
          <p:cNvPr id="5" name="Footer Placeholder 4">
            <a:extLst>
              <a:ext uri="{FF2B5EF4-FFF2-40B4-BE49-F238E27FC236}">
                <a16:creationId xmlns:a16="http://schemas.microsoft.com/office/drawing/2014/main" id="{DBE7BC90-2987-604C-A4C7-EEC944603B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A0F2E1-925D-60B7-9EA1-13658F0C891C}"/>
              </a:ext>
            </a:extLst>
          </p:cNvPr>
          <p:cNvSpPr>
            <a:spLocks noGrp="1"/>
          </p:cNvSpPr>
          <p:nvPr>
            <p:ph type="sldNum" sz="quarter" idx="12"/>
          </p:nvPr>
        </p:nvSpPr>
        <p:spPr/>
        <p:txBody>
          <a:bodyPr/>
          <a:lstStyle/>
          <a:p>
            <a:fld id="{44CE38C4-26E7-46FE-B12D-5264F559FDD0}" type="slidenum">
              <a:rPr lang="en-US" smtClean="0"/>
              <a:t>‹#›</a:t>
            </a:fld>
            <a:endParaRPr lang="en-US"/>
          </a:p>
        </p:txBody>
      </p:sp>
    </p:spTree>
    <p:extLst>
      <p:ext uri="{BB962C8B-B14F-4D97-AF65-F5344CB8AC3E}">
        <p14:creationId xmlns:p14="http://schemas.microsoft.com/office/powerpoint/2010/main" val="2480178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2D22F-0005-51FE-1421-5585CBAC29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8ACB4FB-7181-BEF5-4558-F9A95EF460E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BD2711-79DF-E86C-4AC2-2045B3AC74BA}"/>
              </a:ext>
            </a:extLst>
          </p:cNvPr>
          <p:cNvSpPr>
            <a:spLocks noGrp="1"/>
          </p:cNvSpPr>
          <p:nvPr>
            <p:ph type="dt" sz="half" idx="10"/>
          </p:nvPr>
        </p:nvSpPr>
        <p:spPr/>
        <p:txBody>
          <a:bodyPr/>
          <a:lstStyle/>
          <a:p>
            <a:fld id="{E4B0927E-2431-4A8B-B317-9598617E243C}" type="datetimeFigureOut">
              <a:rPr lang="en-US" smtClean="0"/>
              <a:t>1/15/2025</a:t>
            </a:fld>
            <a:endParaRPr lang="en-US"/>
          </a:p>
        </p:txBody>
      </p:sp>
      <p:sp>
        <p:nvSpPr>
          <p:cNvPr id="5" name="Footer Placeholder 4">
            <a:extLst>
              <a:ext uri="{FF2B5EF4-FFF2-40B4-BE49-F238E27FC236}">
                <a16:creationId xmlns:a16="http://schemas.microsoft.com/office/drawing/2014/main" id="{270DBD7F-24A2-D22A-8CE4-0FB079C4ED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EE3B0D-4EA9-E304-200E-E09FAEDD9F93}"/>
              </a:ext>
            </a:extLst>
          </p:cNvPr>
          <p:cNvSpPr>
            <a:spLocks noGrp="1"/>
          </p:cNvSpPr>
          <p:nvPr>
            <p:ph type="sldNum" sz="quarter" idx="12"/>
          </p:nvPr>
        </p:nvSpPr>
        <p:spPr/>
        <p:txBody>
          <a:bodyPr/>
          <a:lstStyle/>
          <a:p>
            <a:fld id="{44CE38C4-26E7-46FE-B12D-5264F559FDD0}" type="slidenum">
              <a:rPr lang="en-US" smtClean="0"/>
              <a:t>‹#›</a:t>
            </a:fld>
            <a:endParaRPr lang="en-US"/>
          </a:p>
        </p:txBody>
      </p:sp>
    </p:spTree>
    <p:extLst>
      <p:ext uri="{BB962C8B-B14F-4D97-AF65-F5344CB8AC3E}">
        <p14:creationId xmlns:p14="http://schemas.microsoft.com/office/powerpoint/2010/main" val="4901597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AFA34-C5C5-F27C-039A-239E2FCCF2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84B720-8481-8260-B5E4-78F317478D7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3DBF97-EFAA-0E50-185C-752E30021B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E2314DD-34AE-E4FF-510A-109CF333980A}"/>
              </a:ext>
            </a:extLst>
          </p:cNvPr>
          <p:cNvSpPr>
            <a:spLocks noGrp="1"/>
          </p:cNvSpPr>
          <p:nvPr>
            <p:ph type="dt" sz="half" idx="10"/>
          </p:nvPr>
        </p:nvSpPr>
        <p:spPr/>
        <p:txBody>
          <a:bodyPr/>
          <a:lstStyle/>
          <a:p>
            <a:fld id="{E4B0927E-2431-4A8B-B317-9598617E243C}" type="datetimeFigureOut">
              <a:rPr lang="en-US" smtClean="0"/>
              <a:t>1/15/2025</a:t>
            </a:fld>
            <a:endParaRPr lang="en-US"/>
          </a:p>
        </p:txBody>
      </p:sp>
      <p:sp>
        <p:nvSpPr>
          <p:cNvPr id="6" name="Footer Placeholder 5">
            <a:extLst>
              <a:ext uri="{FF2B5EF4-FFF2-40B4-BE49-F238E27FC236}">
                <a16:creationId xmlns:a16="http://schemas.microsoft.com/office/drawing/2014/main" id="{3B1C0A58-96AC-0D31-2AD8-E1EF35B9F3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E5BE20-64FD-63C2-4704-CD3EAB8991EF}"/>
              </a:ext>
            </a:extLst>
          </p:cNvPr>
          <p:cNvSpPr>
            <a:spLocks noGrp="1"/>
          </p:cNvSpPr>
          <p:nvPr>
            <p:ph type="sldNum" sz="quarter" idx="12"/>
          </p:nvPr>
        </p:nvSpPr>
        <p:spPr/>
        <p:txBody>
          <a:bodyPr/>
          <a:lstStyle/>
          <a:p>
            <a:fld id="{44CE38C4-26E7-46FE-B12D-5264F559FDD0}" type="slidenum">
              <a:rPr lang="en-US" smtClean="0"/>
              <a:t>‹#›</a:t>
            </a:fld>
            <a:endParaRPr lang="en-US"/>
          </a:p>
        </p:txBody>
      </p:sp>
    </p:spTree>
    <p:extLst>
      <p:ext uri="{BB962C8B-B14F-4D97-AF65-F5344CB8AC3E}">
        <p14:creationId xmlns:p14="http://schemas.microsoft.com/office/powerpoint/2010/main" val="1869825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D15A0-6BB4-D77D-6597-A06A7B2610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DFCAB5-2080-2F0E-B30A-3091CC483A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E519E37-D6E1-3C0B-8D21-372B8F82E98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1356E5B-453A-D918-6A34-846F37ED14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EEAB75-F871-A4DC-9C19-19A9A62ECA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58283BE-9073-F7B6-F8CB-70D12591D3AD}"/>
              </a:ext>
            </a:extLst>
          </p:cNvPr>
          <p:cNvSpPr>
            <a:spLocks noGrp="1"/>
          </p:cNvSpPr>
          <p:nvPr>
            <p:ph type="dt" sz="half" idx="10"/>
          </p:nvPr>
        </p:nvSpPr>
        <p:spPr/>
        <p:txBody>
          <a:bodyPr/>
          <a:lstStyle/>
          <a:p>
            <a:fld id="{E4B0927E-2431-4A8B-B317-9598617E243C}" type="datetimeFigureOut">
              <a:rPr lang="en-US" smtClean="0"/>
              <a:t>1/15/2025</a:t>
            </a:fld>
            <a:endParaRPr lang="en-US"/>
          </a:p>
        </p:txBody>
      </p:sp>
      <p:sp>
        <p:nvSpPr>
          <p:cNvPr id="8" name="Footer Placeholder 7">
            <a:extLst>
              <a:ext uri="{FF2B5EF4-FFF2-40B4-BE49-F238E27FC236}">
                <a16:creationId xmlns:a16="http://schemas.microsoft.com/office/drawing/2014/main" id="{C5F8AAD3-9997-0EE6-E339-C3EF29F0E48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22F49C-E788-1B50-A564-15A373304D3C}"/>
              </a:ext>
            </a:extLst>
          </p:cNvPr>
          <p:cNvSpPr>
            <a:spLocks noGrp="1"/>
          </p:cNvSpPr>
          <p:nvPr>
            <p:ph type="sldNum" sz="quarter" idx="12"/>
          </p:nvPr>
        </p:nvSpPr>
        <p:spPr/>
        <p:txBody>
          <a:bodyPr/>
          <a:lstStyle/>
          <a:p>
            <a:fld id="{44CE38C4-26E7-46FE-B12D-5264F559FDD0}" type="slidenum">
              <a:rPr lang="en-US" smtClean="0"/>
              <a:t>‹#›</a:t>
            </a:fld>
            <a:endParaRPr lang="en-US"/>
          </a:p>
        </p:txBody>
      </p:sp>
    </p:spTree>
    <p:extLst>
      <p:ext uri="{BB962C8B-B14F-4D97-AF65-F5344CB8AC3E}">
        <p14:creationId xmlns:p14="http://schemas.microsoft.com/office/powerpoint/2010/main" val="724167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10ABD-5EC5-AB02-FBF0-DB196409165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7F6E9A-EADF-9E97-87B1-7AD5F7A1821A}"/>
              </a:ext>
            </a:extLst>
          </p:cNvPr>
          <p:cNvSpPr>
            <a:spLocks noGrp="1"/>
          </p:cNvSpPr>
          <p:nvPr>
            <p:ph type="dt" sz="half" idx="10"/>
          </p:nvPr>
        </p:nvSpPr>
        <p:spPr/>
        <p:txBody>
          <a:bodyPr/>
          <a:lstStyle/>
          <a:p>
            <a:fld id="{E4B0927E-2431-4A8B-B317-9598617E243C}" type="datetimeFigureOut">
              <a:rPr lang="en-US" smtClean="0"/>
              <a:t>1/15/2025</a:t>
            </a:fld>
            <a:endParaRPr lang="en-US"/>
          </a:p>
        </p:txBody>
      </p:sp>
      <p:sp>
        <p:nvSpPr>
          <p:cNvPr id="4" name="Footer Placeholder 3">
            <a:extLst>
              <a:ext uri="{FF2B5EF4-FFF2-40B4-BE49-F238E27FC236}">
                <a16:creationId xmlns:a16="http://schemas.microsoft.com/office/drawing/2014/main" id="{83DBEE6F-B74C-55E6-63CF-1833AF1D827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7589D8-D272-31F7-87CF-2766E10E14F1}"/>
              </a:ext>
            </a:extLst>
          </p:cNvPr>
          <p:cNvSpPr>
            <a:spLocks noGrp="1"/>
          </p:cNvSpPr>
          <p:nvPr>
            <p:ph type="sldNum" sz="quarter" idx="12"/>
          </p:nvPr>
        </p:nvSpPr>
        <p:spPr/>
        <p:txBody>
          <a:bodyPr/>
          <a:lstStyle/>
          <a:p>
            <a:fld id="{44CE38C4-26E7-46FE-B12D-5264F559FDD0}" type="slidenum">
              <a:rPr lang="en-US" smtClean="0"/>
              <a:t>‹#›</a:t>
            </a:fld>
            <a:endParaRPr lang="en-US"/>
          </a:p>
        </p:txBody>
      </p:sp>
    </p:spTree>
    <p:extLst>
      <p:ext uri="{BB962C8B-B14F-4D97-AF65-F5344CB8AC3E}">
        <p14:creationId xmlns:p14="http://schemas.microsoft.com/office/powerpoint/2010/main" val="2413143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F082D7-1E41-D008-682A-E86C5FC1ED1B}"/>
              </a:ext>
            </a:extLst>
          </p:cNvPr>
          <p:cNvSpPr>
            <a:spLocks noGrp="1"/>
          </p:cNvSpPr>
          <p:nvPr>
            <p:ph type="dt" sz="half" idx="10"/>
          </p:nvPr>
        </p:nvSpPr>
        <p:spPr/>
        <p:txBody>
          <a:bodyPr/>
          <a:lstStyle/>
          <a:p>
            <a:fld id="{E4B0927E-2431-4A8B-B317-9598617E243C}" type="datetimeFigureOut">
              <a:rPr lang="en-US" smtClean="0"/>
              <a:t>1/15/2025</a:t>
            </a:fld>
            <a:endParaRPr lang="en-US"/>
          </a:p>
        </p:txBody>
      </p:sp>
      <p:sp>
        <p:nvSpPr>
          <p:cNvPr id="3" name="Footer Placeholder 2">
            <a:extLst>
              <a:ext uri="{FF2B5EF4-FFF2-40B4-BE49-F238E27FC236}">
                <a16:creationId xmlns:a16="http://schemas.microsoft.com/office/drawing/2014/main" id="{77A57705-F1B3-1E2D-A32B-B535D479A8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039D70A-121E-1918-705D-DCA6F843128D}"/>
              </a:ext>
            </a:extLst>
          </p:cNvPr>
          <p:cNvSpPr>
            <a:spLocks noGrp="1"/>
          </p:cNvSpPr>
          <p:nvPr>
            <p:ph type="sldNum" sz="quarter" idx="12"/>
          </p:nvPr>
        </p:nvSpPr>
        <p:spPr/>
        <p:txBody>
          <a:bodyPr/>
          <a:lstStyle/>
          <a:p>
            <a:fld id="{44CE38C4-26E7-46FE-B12D-5264F559FDD0}" type="slidenum">
              <a:rPr lang="en-US" smtClean="0"/>
              <a:t>‹#›</a:t>
            </a:fld>
            <a:endParaRPr lang="en-US"/>
          </a:p>
        </p:txBody>
      </p:sp>
    </p:spTree>
    <p:extLst>
      <p:ext uri="{BB962C8B-B14F-4D97-AF65-F5344CB8AC3E}">
        <p14:creationId xmlns:p14="http://schemas.microsoft.com/office/powerpoint/2010/main" val="1854613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0CC76-F381-750D-E961-A353F8FCA0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50C2CF-E30A-0EC7-F2B2-AD56ECA61E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323805-A4BE-B624-08BB-E647144D9C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364953-998F-FDF8-47AB-E7B2C4889605}"/>
              </a:ext>
            </a:extLst>
          </p:cNvPr>
          <p:cNvSpPr>
            <a:spLocks noGrp="1"/>
          </p:cNvSpPr>
          <p:nvPr>
            <p:ph type="dt" sz="half" idx="10"/>
          </p:nvPr>
        </p:nvSpPr>
        <p:spPr/>
        <p:txBody>
          <a:bodyPr/>
          <a:lstStyle/>
          <a:p>
            <a:fld id="{E4B0927E-2431-4A8B-B317-9598617E243C}" type="datetimeFigureOut">
              <a:rPr lang="en-US" smtClean="0"/>
              <a:t>1/15/2025</a:t>
            </a:fld>
            <a:endParaRPr lang="en-US"/>
          </a:p>
        </p:txBody>
      </p:sp>
      <p:sp>
        <p:nvSpPr>
          <p:cNvPr id="6" name="Footer Placeholder 5">
            <a:extLst>
              <a:ext uri="{FF2B5EF4-FFF2-40B4-BE49-F238E27FC236}">
                <a16:creationId xmlns:a16="http://schemas.microsoft.com/office/drawing/2014/main" id="{9DFC531D-2701-53D6-A7F6-51C1846AC9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5337AF-CB3A-ED50-EA5C-2945A4D70B4E}"/>
              </a:ext>
            </a:extLst>
          </p:cNvPr>
          <p:cNvSpPr>
            <a:spLocks noGrp="1"/>
          </p:cNvSpPr>
          <p:nvPr>
            <p:ph type="sldNum" sz="quarter" idx="12"/>
          </p:nvPr>
        </p:nvSpPr>
        <p:spPr/>
        <p:txBody>
          <a:bodyPr/>
          <a:lstStyle/>
          <a:p>
            <a:fld id="{44CE38C4-26E7-46FE-B12D-5264F559FDD0}" type="slidenum">
              <a:rPr lang="en-US" smtClean="0"/>
              <a:t>‹#›</a:t>
            </a:fld>
            <a:endParaRPr lang="en-US"/>
          </a:p>
        </p:txBody>
      </p:sp>
    </p:spTree>
    <p:extLst>
      <p:ext uri="{BB962C8B-B14F-4D97-AF65-F5344CB8AC3E}">
        <p14:creationId xmlns:p14="http://schemas.microsoft.com/office/powerpoint/2010/main" val="31565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BC15C-F347-EF85-1FAD-8167DFB828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323228-4B87-3917-6A60-3221EFB5F6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56D742-3719-521B-00A5-822ADE4B2C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4EB4A1-0420-8262-66C6-4FB054C3D2F8}"/>
              </a:ext>
            </a:extLst>
          </p:cNvPr>
          <p:cNvSpPr>
            <a:spLocks noGrp="1"/>
          </p:cNvSpPr>
          <p:nvPr>
            <p:ph type="dt" sz="half" idx="10"/>
          </p:nvPr>
        </p:nvSpPr>
        <p:spPr/>
        <p:txBody>
          <a:bodyPr/>
          <a:lstStyle/>
          <a:p>
            <a:fld id="{E4B0927E-2431-4A8B-B317-9598617E243C}" type="datetimeFigureOut">
              <a:rPr lang="en-US" smtClean="0"/>
              <a:t>1/15/2025</a:t>
            </a:fld>
            <a:endParaRPr lang="en-US"/>
          </a:p>
        </p:txBody>
      </p:sp>
      <p:sp>
        <p:nvSpPr>
          <p:cNvPr id="6" name="Footer Placeholder 5">
            <a:extLst>
              <a:ext uri="{FF2B5EF4-FFF2-40B4-BE49-F238E27FC236}">
                <a16:creationId xmlns:a16="http://schemas.microsoft.com/office/drawing/2014/main" id="{90B5BF0A-91B2-6C10-D3E6-484A3783A7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32FB80-A2AF-C61E-97CD-659B565EA235}"/>
              </a:ext>
            </a:extLst>
          </p:cNvPr>
          <p:cNvSpPr>
            <a:spLocks noGrp="1"/>
          </p:cNvSpPr>
          <p:nvPr>
            <p:ph type="sldNum" sz="quarter" idx="12"/>
          </p:nvPr>
        </p:nvSpPr>
        <p:spPr/>
        <p:txBody>
          <a:bodyPr/>
          <a:lstStyle/>
          <a:p>
            <a:fld id="{44CE38C4-26E7-46FE-B12D-5264F559FDD0}" type="slidenum">
              <a:rPr lang="en-US" smtClean="0"/>
              <a:t>‹#›</a:t>
            </a:fld>
            <a:endParaRPr lang="en-US"/>
          </a:p>
        </p:txBody>
      </p:sp>
    </p:spTree>
    <p:extLst>
      <p:ext uri="{BB962C8B-B14F-4D97-AF65-F5344CB8AC3E}">
        <p14:creationId xmlns:p14="http://schemas.microsoft.com/office/powerpoint/2010/main" val="20403478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216B68-9754-E74A-837F-D36EA8D0E4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BB5C727-0EDF-0558-E774-D10C9C09E0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A448F8-C110-EE75-E8EA-45D4E42D7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4B0927E-2431-4A8B-B317-9598617E243C}" type="datetimeFigureOut">
              <a:rPr lang="en-US" smtClean="0"/>
              <a:t>1/15/2025</a:t>
            </a:fld>
            <a:endParaRPr lang="en-US"/>
          </a:p>
        </p:txBody>
      </p:sp>
      <p:sp>
        <p:nvSpPr>
          <p:cNvPr id="5" name="Footer Placeholder 4">
            <a:extLst>
              <a:ext uri="{FF2B5EF4-FFF2-40B4-BE49-F238E27FC236}">
                <a16:creationId xmlns:a16="http://schemas.microsoft.com/office/drawing/2014/main" id="{B2E64E9C-7FE0-52AB-8742-FB5F23DCFD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F8F892A-8927-2295-E7FD-F17566DDF3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4CE38C4-26E7-46FE-B12D-5264F559FDD0}" type="slidenum">
              <a:rPr lang="en-US" smtClean="0"/>
              <a:t>‹#›</a:t>
            </a:fld>
            <a:endParaRPr lang="en-US"/>
          </a:p>
        </p:txBody>
      </p:sp>
    </p:spTree>
    <p:extLst>
      <p:ext uri="{BB962C8B-B14F-4D97-AF65-F5344CB8AC3E}">
        <p14:creationId xmlns:p14="http://schemas.microsoft.com/office/powerpoint/2010/main" val="13696354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429F8-0490-ECC5-01A3-EDAAAD81F5E9}"/>
              </a:ext>
            </a:extLst>
          </p:cNvPr>
          <p:cNvSpPr>
            <a:spLocks noGrp="1"/>
          </p:cNvSpPr>
          <p:nvPr>
            <p:ph type="ctrTitle"/>
          </p:nvPr>
        </p:nvSpPr>
        <p:spPr>
          <a:xfrm>
            <a:off x="997223" y="1855982"/>
            <a:ext cx="4036334" cy="1802470"/>
          </a:xfrm>
        </p:spPr>
        <p:txBody>
          <a:bodyPr anchor="t">
            <a:noAutofit/>
          </a:bodyPr>
          <a:lstStyle/>
          <a:p>
            <a:pPr algn="l"/>
            <a:r>
              <a:rPr lang="tr-TR" sz="3200" kern="100" dirty="0">
                <a:effectLst>
                  <a:outerShdw blurRad="38100" dist="38100" dir="2700000" algn="tl">
                    <a:srgbClr val="000000">
                      <a:alpha val="43137"/>
                    </a:srgbClr>
                  </a:outerShdw>
                </a:effectLst>
                <a:latin typeface="Aptos" panose="020B0004020202020204" pitchFamily="34" charset="0"/>
                <a:ea typeface="Aptos" panose="020B0004020202020204" pitchFamily="34" charset="0"/>
                <a:cs typeface="Times New Roman" panose="02020603050405020304" pitchFamily="18" charset="0"/>
              </a:rPr>
              <a:t>Social Preferences toward AI: Are people willing to share earnings with AI?</a:t>
            </a:r>
            <a:endParaRPr lang="en-US" sz="3200" dirty="0">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5FF5B13B-2BE5-AD9F-7345-BE94B8D830D3}"/>
              </a:ext>
            </a:extLst>
          </p:cNvPr>
          <p:cNvSpPr>
            <a:spLocks noGrp="1"/>
          </p:cNvSpPr>
          <p:nvPr>
            <p:ph type="subTitle" idx="1"/>
          </p:nvPr>
        </p:nvSpPr>
        <p:spPr>
          <a:xfrm>
            <a:off x="997224" y="3889991"/>
            <a:ext cx="4036333" cy="379853"/>
          </a:xfrm>
        </p:spPr>
        <p:txBody>
          <a:bodyPr anchor="b">
            <a:normAutofit/>
          </a:bodyPr>
          <a:lstStyle/>
          <a:p>
            <a:pPr algn="l"/>
            <a:r>
              <a:rPr lang="tr-TR" sz="2000" dirty="0">
                <a:effectLst>
                  <a:outerShdw blurRad="38100" dist="38100" dir="2700000" algn="tl">
                    <a:srgbClr val="000000">
                      <a:alpha val="43137"/>
                    </a:srgbClr>
                  </a:outerShdw>
                </a:effectLst>
              </a:rPr>
              <a:t>- Buğra Oğuz</a:t>
            </a:r>
            <a:endParaRPr lang="en-US" sz="2000" dirty="0">
              <a:effectLst>
                <a:outerShdw blurRad="38100" dist="38100" dir="2700000" algn="tl">
                  <a:srgbClr val="000000">
                    <a:alpha val="43137"/>
                  </a:srgbClr>
                </a:outerShdw>
              </a:effectLst>
            </a:endParaRPr>
          </a:p>
        </p:txBody>
      </p:sp>
      <p:grpSp>
        <p:nvGrpSpPr>
          <p:cNvPr id="1033" name="Group 103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034" name="Rectangle 103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Rectangle 103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38" name="Rectangle 103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103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bender from futurama is holding a dollar bill in front of a closed sign">
            <a:extLst>
              <a:ext uri="{FF2B5EF4-FFF2-40B4-BE49-F238E27FC236}">
                <a16:creationId xmlns:a16="http://schemas.microsoft.com/office/drawing/2014/main" id="{30F902BE-56E3-EBFA-6CB6-AD425B6D239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22492" y="1306323"/>
            <a:ext cx="5536001" cy="4186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CBF6CE6-7814-59EE-3BBD-094A6B198687}"/>
              </a:ext>
            </a:extLst>
          </p:cNvPr>
          <p:cNvSpPr txBox="1"/>
          <p:nvPr/>
        </p:nvSpPr>
        <p:spPr>
          <a:xfrm>
            <a:off x="9612350" y="5515235"/>
            <a:ext cx="1949316" cy="369332"/>
          </a:xfrm>
          <a:prstGeom prst="rect">
            <a:avLst/>
          </a:prstGeom>
          <a:noFill/>
        </p:spPr>
        <p:txBody>
          <a:bodyPr wrap="none" rtlCol="0">
            <a:spAutoFit/>
          </a:bodyPr>
          <a:lstStyle/>
          <a:p>
            <a:r>
              <a:rPr lang="tr-TR" i="1" dirty="0">
                <a:effectLst>
                  <a:outerShdw blurRad="38100" dist="38100" dir="2700000" algn="tl">
                    <a:srgbClr val="000000">
                      <a:alpha val="43137"/>
                    </a:srgbClr>
                  </a:outerShdw>
                </a:effectLst>
              </a:rPr>
              <a:t>Futurama (1999 -)</a:t>
            </a:r>
            <a:endParaRPr lang="en-US"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284973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7F014-9372-F3EB-EE44-42C22BB41230}"/>
              </a:ext>
            </a:extLst>
          </p:cNvPr>
          <p:cNvSpPr>
            <a:spLocks noGrp="1"/>
          </p:cNvSpPr>
          <p:nvPr>
            <p:ph type="title"/>
          </p:nvPr>
        </p:nvSpPr>
        <p:spPr/>
        <p:txBody>
          <a:bodyPr>
            <a:normAutofit/>
          </a:bodyPr>
          <a:lstStyle/>
          <a:p>
            <a:r>
              <a:rPr lang="tr-TR" sz="4000" dirty="0">
                <a:effectLst>
                  <a:outerShdw blurRad="38100" dist="38100" dir="2700000" algn="tl">
                    <a:srgbClr val="000000">
                      <a:alpha val="43137"/>
                    </a:srgbClr>
                  </a:outerShdw>
                </a:effectLst>
              </a:rPr>
              <a:t>HYPOTHESIS</a:t>
            </a:r>
            <a:endParaRPr lang="en-US" sz="4000"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93E77457-3CCA-9C80-4AA7-B99730FF7258}"/>
              </a:ext>
            </a:extLst>
          </p:cNvPr>
          <p:cNvSpPr>
            <a:spLocks noGrp="1"/>
          </p:cNvSpPr>
          <p:nvPr>
            <p:ph idx="1"/>
          </p:nvPr>
        </p:nvSpPr>
        <p:spPr/>
        <p:txBody>
          <a:bodyPr>
            <a:noAutofit/>
          </a:bodyPr>
          <a:lstStyle/>
          <a:p>
            <a:pPr marL="514350" indent="-514350">
              <a:buFont typeface="+mj-lt"/>
              <a:buAutoNum type="arabicPeriod"/>
            </a:pPr>
            <a:r>
              <a:rPr lang="tr-TR" dirty="0"/>
              <a:t>AI performance could be better than humans. Moreover, this difference could increase at harder tasks. This can be due to AI performing better at well-structered complex games as Ren et al. (2023) shows.</a:t>
            </a:r>
          </a:p>
          <a:p>
            <a:pPr marL="514350" indent="-514350">
              <a:buFont typeface="+mj-lt"/>
              <a:buAutoNum type="arabicPeriod"/>
            </a:pPr>
            <a:r>
              <a:rPr lang="tr-TR" dirty="0"/>
              <a:t>Relative share could be higher at human-human side as humans favor humans but absolute share could be higher at human-AI side as AI is expected to outperform humans.</a:t>
            </a:r>
          </a:p>
          <a:p>
            <a:pPr marL="514350" indent="-514350">
              <a:buFont typeface="+mj-lt"/>
              <a:buAutoNum type="arabicPeriod"/>
            </a:pPr>
            <a:r>
              <a:rPr lang="tr-TR" dirty="0"/>
              <a:t>Questionaire answers and distribition decisions will be consisent for the informed participants, however for the uninformed distribution could differ from answers in the benefit of humans</a:t>
            </a:r>
            <a:endParaRPr lang="en-US" dirty="0"/>
          </a:p>
        </p:txBody>
      </p:sp>
      <p:cxnSp>
        <p:nvCxnSpPr>
          <p:cNvPr id="4" name="Straight Connector 3">
            <a:extLst>
              <a:ext uri="{FF2B5EF4-FFF2-40B4-BE49-F238E27FC236}">
                <a16:creationId xmlns:a16="http://schemas.microsoft.com/office/drawing/2014/main" id="{E08F59E0-537A-9570-27DC-60443468F0A1}"/>
              </a:ext>
            </a:extLst>
          </p:cNvPr>
          <p:cNvCxnSpPr>
            <a:cxnSpLocks/>
          </p:cNvCxnSpPr>
          <p:nvPr/>
        </p:nvCxnSpPr>
        <p:spPr>
          <a:xfrm>
            <a:off x="838200" y="1351280"/>
            <a:ext cx="3942080" cy="0"/>
          </a:xfrm>
          <a:prstGeom prst="line">
            <a:avLst/>
          </a:prstGeom>
          <a:ln w="57150">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8780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36B0C-2570-8A68-BEE5-47314BA6129B}"/>
              </a:ext>
            </a:extLst>
          </p:cNvPr>
          <p:cNvSpPr>
            <a:spLocks noGrp="1"/>
          </p:cNvSpPr>
          <p:nvPr>
            <p:ph type="title"/>
          </p:nvPr>
        </p:nvSpPr>
        <p:spPr/>
        <p:txBody>
          <a:bodyPr>
            <a:normAutofit/>
          </a:bodyPr>
          <a:lstStyle/>
          <a:p>
            <a:r>
              <a:rPr lang="tr-TR" sz="4000" dirty="0">
                <a:effectLst>
                  <a:outerShdw blurRad="38100" dist="38100" dir="2700000" algn="tl">
                    <a:srgbClr val="000000">
                      <a:alpha val="43137"/>
                    </a:srgbClr>
                  </a:outerShdw>
                </a:effectLst>
              </a:rPr>
              <a:t>By the Results...</a:t>
            </a:r>
            <a:endParaRPr lang="en-US" sz="4000" dirty="0">
              <a:effectLst>
                <a:outerShdw blurRad="38100" dist="38100" dir="2700000" algn="tl">
                  <a:srgbClr val="000000">
                    <a:alpha val="43137"/>
                  </a:srgbClr>
                </a:outerShdw>
              </a:effectLst>
            </a:endParaRPr>
          </a:p>
        </p:txBody>
      </p:sp>
      <p:sp>
        <p:nvSpPr>
          <p:cNvPr id="4" name="Content Placeholder 2">
            <a:extLst>
              <a:ext uri="{FF2B5EF4-FFF2-40B4-BE49-F238E27FC236}">
                <a16:creationId xmlns:a16="http://schemas.microsoft.com/office/drawing/2014/main" id="{77639D5C-3CD4-86C4-BB14-569BE7DA47D1}"/>
              </a:ext>
            </a:extLst>
          </p:cNvPr>
          <p:cNvSpPr txBox="1">
            <a:spLocks/>
          </p:cNvSpPr>
          <p:nvPr/>
        </p:nvSpPr>
        <p:spPr>
          <a:xfrm>
            <a:off x="628436" y="1802986"/>
            <a:ext cx="686227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sz="2400" dirty="0"/>
              <a:t>We can test how good AI performs, and how much productivity increases it allows. </a:t>
            </a:r>
          </a:p>
          <a:p>
            <a:r>
              <a:rPr lang="tr-TR" sz="2400" dirty="0"/>
              <a:t>We can test effect of differing difficulties in puzzles.</a:t>
            </a:r>
          </a:p>
          <a:p>
            <a:r>
              <a:rPr lang="tr-TR" sz="2400" dirty="0"/>
              <a:t>We can test sharing differences between AI teammate and human teammate.</a:t>
            </a:r>
          </a:p>
          <a:p>
            <a:r>
              <a:rPr lang="tr-TR" sz="2400" dirty="0"/>
              <a:t>We can test value judgements and if shares differ from value judgements especially when other player appears to be AI.</a:t>
            </a:r>
          </a:p>
          <a:p>
            <a:endParaRPr lang="tr-TR" sz="2400" dirty="0"/>
          </a:p>
          <a:p>
            <a:endParaRPr lang="tr-TR" sz="2400" dirty="0"/>
          </a:p>
          <a:p>
            <a:pPr marL="0" indent="0">
              <a:buFont typeface="Arial" panose="020B0604020202020204" pitchFamily="34" charset="0"/>
              <a:buNone/>
            </a:pPr>
            <a:endParaRPr lang="tr-TR" sz="2400" dirty="0"/>
          </a:p>
          <a:p>
            <a:pPr marL="0" indent="0">
              <a:buFont typeface="Arial" panose="020B0604020202020204" pitchFamily="34" charset="0"/>
              <a:buNone/>
            </a:pPr>
            <a:endParaRPr lang="en-US" dirty="0"/>
          </a:p>
        </p:txBody>
      </p:sp>
      <p:pic>
        <p:nvPicPr>
          <p:cNvPr id="1026" name="Picture 2" descr="bender from futurama is standing in a room with his arms crossed">
            <a:extLst>
              <a:ext uri="{FF2B5EF4-FFF2-40B4-BE49-F238E27FC236}">
                <a16:creationId xmlns:a16="http://schemas.microsoft.com/office/drawing/2014/main" id="{9989872C-D586-E345-F1A8-4DC38025D1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1093" y="541620"/>
            <a:ext cx="3322471" cy="462256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75241E5-8780-D641-EB96-74039190078C}"/>
              </a:ext>
            </a:extLst>
          </p:cNvPr>
          <p:cNvSpPr txBox="1"/>
          <p:nvPr/>
        </p:nvSpPr>
        <p:spPr>
          <a:xfrm>
            <a:off x="9614248" y="5156018"/>
            <a:ext cx="1949316" cy="369332"/>
          </a:xfrm>
          <a:prstGeom prst="rect">
            <a:avLst/>
          </a:prstGeom>
          <a:noFill/>
        </p:spPr>
        <p:txBody>
          <a:bodyPr wrap="none" rtlCol="0">
            <a:spAutoFit/>
          </a:bodyPr>
          <a:lstStyle/>
          <a:p>
            <a:r>
              <a:rPr lang="tr-TR" i="1" dirty="0">
                <a:effectLst>
                  <a:outerShdw blurRad="38100" dist="38100" dir="2700000" algn="tl">
                    <a:srgbClr val="000000">
                      <a:alpha val="43137"/>
                    </a:srgbClr>
                  </a:outerShdw>
                </a:effectLst>
              </a:rPr>
              <a:t>Futurama (1999 -)</a:t>
            </a:r>
            <a:endParaRPr lang="en-US" i="1" dirty="0">
              <a:effectLst>
                <a:outerShdw blurRad="38100" dist="38100" dir="2700000" algn="tl">
                  <a:srgbClr val="000000">
                    <a:alpha val="43137"/>
                  </a:srgbClr>
                </a:outerShdw>
              </a:effectLst>
            </a:endParaRPr>
          </a:p>
        </p:txBody>
      </p:sp>
      <p:cxnSp>
        <p:nvCxnSpPr>
          <p:cNvPr id="6" name="Straight Connector 5">
            <a:extLst>
              <a:ext uri="{FF2B5EF4-FFF2-40B4-BE49-F238E27FC236}">
                <a16:creationId xmlns:a16="http://schemas.microsoft.com/office/drawing/2014/main" id="{33E4D92A-79F2-0C4E-8FFF-A5507E6C938D}"/>
              </a:ext>
            </a:extLst>
          </p:cNvPr>
          <p:cNvCxnSpPr>
            <a:cxnSpLocks/>
          </p:cNvCxnSpPr>
          <p:nvPr/>
        </p:nvCxnSpPr>
        <p:spPr>
          <a:xfrm>
            <a:off x="914400" y="1371600"/>
            <a:ext cx="3942080" cy="0"/>
          </a:xfrm>
          <a:prstGeom prst="line">
            <a:avLst/>
          </a:prstGeom>
          <a:ln w="57150">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1054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FCC198-536D-AF31-BBC8-48D954039A89}"/>
              </a:ext>
            </a:extLst>
          </p:cNvPr>
          <p:cNvSpPr>
            <a:spLocks noGrp="1"/>
          </p:cNvSpPr>
          <p:nvPr>
            <p:ph type="title"/>
          </p:nvPr>
        </p:nvSpPr>
        <p:spPr>
          <a:xfrm>
            <a:off x="793662" y="386930"/>
            <a:ext cx="10066122" cy="1298448"/>
          </a:xfrm>
        </p:spPr>
        <p:txBody>
          <a:bodyPr anchor="b">
            <a:normAutofit/>
          </a:bodyPr>
          <a:lstStyle/>
          <a:p>
            <a:r>
              <a:rPr lang="tr-TR" sz="4800" dirty="0">
                <a:effectLst>
                  <a:outerShdw blurRad="38100" dist="38100" dir="2700000" algn="tl">
                    <a:srgbClr val="000000">
                      <a:alpha val="43137"/>
                    </a:srgbClr>
                  </a:outerShdw>
                </a:effectLst>
                <a:latin typeface="+mn-lt"/>
              </a:rPr>
              <a:t>OUTLINE</a:t>
            </a:r>
            <a:endParaRPr lang="en-US" sz="4800" dirty="0">
              <a:effectLst>
                <a:outerShdw blurRad="38100" dist="38100" dir="2700000" algn="tl">
                  <a:srgbClr val="000000">
                    <a:alpha val="43137"/>
                  </a:srgbClr>
                </a:outerShdw>
              </a:effectLst>
              <a:latin typeface="+mn-lt"/>
            </a:endParaRPr>
          </a:p>
        </p:txBody>
      </p:sp>
      <p:sp>
        <p:nvSpPr>
          <p:cNvPr id="2057" name="Rectangle 2056">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247C017-D64C-C105-4CFF-D8E2676678AE}"/>
              </a:ext>
            </a:extLst>
          </p:cNvPr>
          <p:cNvSpPr>
            <a:spLocks noGrp="1"/>
          </p:cNvSpPr>
          <p:nvPr>
            <p:ph idx="1"/>
          </p:nvPr>
        </p:nvSpPr>
        <p:spPr>
          <a:xfrm>
            <a:off x="793661" y="2599509"/>
            <a:ext cx="4530898" cy="3639450"/>
          </a:xfrm>
        </p:spPr>
        <p:txBody>
          <a:bodyPr anchor="ctr">
            <a:normAutofit/>
          </a:bodyPr>
          <a:lstStyle/>
          <a:p>
            <a:r>
              <a:rPr lang="tr-TR" sz="2400" dirty="0"/>
              <a:t>Summary</a:t>
            </a:r>
          </a:p>
          <a:p>
            <a:r>
              <a:rPr lang="tr-TR" sz="2400" dirty="0"/>
              <a:t>Motivations</a:t>
            </a:r>
          </a:p>
          <a:p>
            <a:r>
              <a:rPr lang="tr-TR" sz="2400" dirty="0"/>
              <a:t>Literature Review</a:t>
            </a:r>
          </a:p>
          <a:p>
            <a:r>
              <a:rPr lang="tr-TR" sz="2400" dirty="0"/>
              <a:t>Design</a:t>
            </a:r>
          </a:p>
          <a:p>
            <a:r>
              <a:rPr lang="tr-TR" sz="2400" dirty="0"/>
              <a:t>Hypothesis</a:t>
            </a:r>
          </a:p>
          <a:p>
            <a:r>
              <a:rPr lang="tr-TR" sz="2400" dirty="0"/>
              <a:t>By the Results...</a:t>
            </a:r>
            <a:endParaRPr lang="tr-TR" sz="2000" dirty="0"/>
          </a:p>
        </p:txBody>
      </p:sp>
      <p:sp>
        <p:nvSpPr>
          <p:cNvPr id="2061" name="Rectangle 2060">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9716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4E2ED9A-E765-A93D-BC60-FB8C5AFDCEA5}"/>
            </a:ext>
          </a:extLst>
        </p:cNvPr>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579A5AF7-E4F5-1C6B-A6C3-0FD662E680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5178A181-790E-159C-FA25-191A2E636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30A47FC9-2C32-A647-8734-D0B24D936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Rectangle 2060">
            <a:extLst>
              <a:ext uri="{FF2B5EF4-FFF2-40B4-BE49-F238E27FC236}">
                <a16:creationId xmlns:a16="http://schemas.microsoft.com/office/drawing/2014/main" id="{C692EC12-B241-80ED-D393-A9B302F29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135CF912-7ECB-7949-B2F4-6F8F7D5B8DA5}"/>
              </a:ext>
            </a:extLst>
          </p:cNvPr>
          <p:cNvSpPr txBox="1">
            <a:spLocks/>
          </p:cNvSpPr>
          <p:nvPr/>
        </p:nvSpPr>
        <p:spPr>
          <a:xfrm>
            <a:off x="737407" y="82239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tr-TR" sz="4000" dirty="0">
                <a:effectLst>
                  <a:outerShdw blurRad="38100" dist="38100" dir="2700000" algn="tl">
                    <a:srgbClr val="000000">
                      <a:alpha val="43137"/>
                    </a:srgbClr>
                  </a:outerShdw>
                </a:effectLst>
              </a:rPr>
              <a:t>SUMMARY</a:t>
            </a:r>
            <a:endParaRPr lang="en-US" sz="4000" dirty="0">
              <a:effectLst>
                <a:outerShdw blurRad="38100" dist="38100" dir="2700000" algn="tl">
                  <a:srgbClr val="000000">
                    <a:alpha val="43137"/>
                  </a:srgbClr>
                </a:outerShdw>
              </a:effectLst>
            </a:endParaRPr>
          </a:p>
        </p:txBody>
      </p:sp>
      <p:sp>
        <p:nvSpPr>
          <p:cNvPr id="9" name="Content Placeholder 2">
            <a:extLst>
              <a:ext uri="{FF2B5EF4-FFF2-40B4-BE49-F238E27FC236}">
                <a16:creationId xmlns:a16="http://schemas.microsoft.com/office/drawing/2014/main" id="{6DDD882E-0AD1-5661-8E5C-A5FC66E683BC}"/>
              </a:ext>
            </a:extLst>
          </p:cNvPr>
          <p:cNvSpPr>
            <a:spLocks noGrp="1"/>
          </p:cNvSpPr>
          <p:nvPr>
            <p:ph idx="1"/>
          </p:nvPr>
        </p:nvSpPr>
        <p:spPr>
          <a:xfrm>
            <a:off x="737407" y="2585306"/>
            <a:ext cx="10650166" cy="4351338"/>
          </a:xfrm>
        </p:spPr>
        <p:txBody>
          <a:bodyPr/>
          <a:lstStyle/>
          <a:p>
            <a:r>
              <a:rPr lang="tr-TR" sz="2400" dirty="0"/>
              <a:t>The experiment is composed of two parts: Production and Distribution.</a:t>
            </a:r>
          </a:p>
          <a:p>
            <a:r>
              <a:rPr lang="tr-TR" sz="2400" dirty="0"/>
              <a:t>At production part human players randomly team with either other humans or with AI. Participants are not aware of their teammate’s identity.</a:t>
            </a:r>
          </a:p>
          <a:p>
            <a:r>
              <a:rPr lang="tr-TR" sz="2400" dirty="0"/>
              <a:t>They independently solve puzzles but their earnings are stacked within the group.</a:t>
            </a:r>
          </a:p>
          <a:p>
            <a:r>
              <a:rPr lang="tr-TR" sz="2400" dirty="0"/>
              <a:t>After production part, humans answer a questionaire about other player’s contribution.</a:t>
            </a:r>
          </a:p>
          <a:p>
            <a:r>
              <a:rPr lang="tr-TR" sz="2400" dirty="0"/>
              <a:t>Distribution happens through a dictator game.</a:t>
            </a:r>
          </a:p>
          <a:p>
            <a:endParaRPr lang="tr-TR" sz="2400" dirty="0"/>
          </a:p>
          <a:p>
            <a:pPr marL="0" indent="0">
              <a:buNone/>
            </a:pPr>
            <a:endParaRPr lang="tr-TR" sz="2400" dirty="0"/>
          </a:p>
          <a:p>
            <a:pPr marL="0" indent="0">
              <a:buNone/>
            </a:pPr>
            <a:endParaRPr lang="en-US" dirty="0"/>
          </a:p>
        </p:txBody>
      </p:sp>
      <p:sp>
        <p:nvSpPr>
          <p:cNvPr id="10" name="TextBox 9">
            <a:extLst>
              <a:ext uri="{FF2B5EF4-FFF2-40B4-BE49-F238E27FC236}">
                <a16:creationId xmlns:a16="http://schemas.microsoft.com/office/drawing/2014/main" id="{E31F3C9E-0187-A01B-019A-B6C6B7BBCA34}"/>
              </a:ext>
            </a:extLst>
          </p:cNvPr>
          <p:cNvSpPr txBox="1"/>
          <p:nvPr/>
        </p:nvSpPr>
        <p:spPr>
          <a:xfrm>
            <a:off x="737407" y="1678678"/>
            <a:ext cx="6945556" cy="369332"/>
          </a:xfrm>
          <a:prstGeom prst="rect">
            <a:avLst/>
          </a:prstGeom>
          <a:noFill/>
        </p:spPr>
        <p:txBody>
          <a:bodyPr wrap="none" rtlCol="0">
            <a:spAutoFit/>
          </a:bodyPr>
          <a:lstStyle/>
          <a:p>
            <a:r>
              <a:rPr lang="tr-TR" sz="1800" dirty="0">
                <a:effectLst/>
                <a:latin typeface="Aptos" panose="020B0004020202020204" pitchFamily="34" charset="0"/>
                <a:ea typeface="Aptos" panose="020B0004020202020204" pitchFamily="34" charset="0"/>
                <a:cs typeface="Times New Roman" panose="02020603050405020304" pitchFamily="18" charset="0"/>
              </a:rPr>
              <a:t>*This experiment aims to test people’s social preferences toward AI. </a:t>
            </a:r>
            <a:endParaRPr lang="en-US" dirty="0"/>
          </a:p>
        </p:txBody>
      </p:sp>
    </p:spTree>
    <p:extLst>
      <p:ext uri="{BB962C8B-B14F-4D97-AF65-F5344CB8AC3E}">
        <p14:creationId xmlns:p14="http://schemas.microsoft.com/office/powerpoint/2010/main" val="821620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7BF4211-1BBF-AC6D-B5DC-802DD4779D73}"/>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Arc 10">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9028971-4EE8-19B9-F3F0-2212A668C90F}"/>
              </a:ext>
            </a:extLst>
          </p:cNvPr>
          <p:cNvSpPr>
            <a:spLocks noGrp="1"/>
          </p:cNvSpPr>
          <p:nvPr>
            <p:ph type="title"/>
          </p:nvPr>
        </p:nvSpPr>
        <p:spPr>
          <a:xfrm>
            <a:off x="5894962" y="303938"/>
            <a:ext cx="5458838" cy="1325563"/>
          </a:xfrm>
        </p:spPr>
        <p:txBody>
          <a:bodyPr>
            <a:normAutofit/>
          </a:bodyPr>
          <a:lstStyle/>
          <a:p>
            <a:r>
              <a:rPr lang="tr-TR" sz="4000" dirty="0">
                <a:effectLst>
                  <a:outerShdw blurRad="38100" dist="38100" dir="2700000" algn="tl">
                    <a:srgbClr val="000000">
                      <a:alpha val="43137"/>
                    </a:srgbClr>
                  </a:outerShdw>
                </a:effectLst>
                <a:latin typeface="+mn-lt"/>
              </a:rPr>
              <a:t>MOTIVATIONS</a:t>
            </a:r>
            <a:endParaRPr lang="en-US" dirty="0">
              <a:effectLst>
                <a:outerShdw blurRad="38100" dist="38100" dir="2700000" algn="tl">
                  <a:srgbClr val="000000">
                    <a:alpha val="43137"/>
                  </a:srgbClr>
                </a:outerShdw>
              </a:effectLst>
              <a:latin typeface="+mn-lt"/>
            </a:endParaRPr>
          </a:p>
        </p:txBody>
      </p:sp>
      <p:sp>
        <p:nvSpPr>
          <p:cNvPr id="13" name="Freeform: Shape 12">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Toy robots shaking hands">
            <a:extLst>
              <a:ext uri="{FF2B5EF4-FFF2-40B4-BE49-F238E27FC236}">
                <a16:creationId xmlns:a16="http://schemas.microsoft.com/office/drawing/2014/main" id="{12ECA97A-4042-AA7C-E5EE-28C7D1F726A6}"/>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2890"/>
                    </a14:imgEffect>
                  </a14:imgLayer>
                </a14:imgProps>
              </a:ext>
            </a:extLst>
          </a:blip>
          <a:srcRect l="41476" r="6821"/>
          <a:stretch/>
        </p:blipFill>
        <p:spPr>
          <a:xfrm>
            <a:off x="889376" y="511293"/>
            <a:ext cx="4404993" cy="566567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blipFill dpi="0" rotWithShape="1">
            <a:blip r:embed="rId4"/>
            <a:srcRect/>
            <a:tile tx="0" ty="0" sx="100000" sy="100000" flip="none" algn="tl"/>
          </a:blipFill>
        </p:spPr>
      </p:pic>
      <p:sp>
        <p:nvSpPr>
          <p:cNvPr id="3" name="Content Placeholder 2">
            <a:extLst>
              <a:ext uri="{FF2B5EF4-FFF2-40B4-BE49-F238E27FC236}">
                <a16:creationId xmlns:a16="http://schemas.microsoft.com/office/drawing/2014/main" id="{E497E7A4-328D-4B16-C2A9-F440E27D3F00}"/>
              </a:ext>
            </a:extLst>
          </p:cNvPr>
          <p:cNvSpPr>
            <a:spLocks noGrp="1"/>
          </p:cNvSpPr>
          <p:nvPr>
            <p:ph idx="1"/>
          </p:nvPr>
        </p:nvSpPr>
        <p:spPr>
          <a:xfrm>
            <a:off x="5894962" y="1629501"/>
            <a:ext cx="5458838" cy="4192520"/>
          </a:xfrm>
        </p:spPr>
        <p:txBody>
          <a:bodyPr>
            <a:normAutofit fontScale="92500" lnSpcReduction="10000"/>
          </a:bodyPr>
          <a:lstStyle/>
          <a:p>
            <a:pPr marL="0" indent="0">
              <a:buNone/>
            </a:pPr>
            <a:r>
              <a:rPr lang="tr-TR" sz="2600" dirty="0">
                <a:effectLst>
                  <a:outerShdw blurRad="38100" dist="38100" dir="2700000" algn="tl">
                    <a:srgbClr val="000000">
                      <a:alpha val="43137"/>
                    </a:srgbClr>
                  </a:outerShdw>
                </a:effectLst>
              </a:rPr>
              <a:t>Motivations were to understand the followings: </a:t>
            </a:r>
          </a:p>
          <a:p>
            <a:r>
              <a:rPr lang="tr-TR" sz="2600" dirty="0">
                <a:effectLst>
                  <a:outerShdw blurRad="38100" dist="38100" dir="2700000" algn="tl">
                    <a:srgbClr val="000000">
                      <a:alpha val="43137"/>
                    </a:srgbClr>
                  </a:outerShdw>
                </a:effectLst>
              </a:rPr>
              <a:t>How humans view AI’s role on the production?</a:t>
            </a:r>
          </a:p>
          <a:p>
            <a:r>
              <a:rPr lang="tr-TR" sz="2600" dirty="0">
                <a:effectLst>
                  <a:outerShdw blurRad="38100" dist="38100" dir="2700000" algn="tl">
                    <a:srgbClr val="000000">
                      <a:alpha val="43137"/>
                    </a:srgbClr>
                  </a:outerShdw>
                </a:effectLst>
              </a:rPr>
              <a:t>How much value do humans assign to AI contributions?</a:t>
            </a:r>
          </a:p>
          <a:p>
            <a:r>
              <a:rPr lang="tr-TR" sz="2600" dirty="0">
                <a:effectLst>
                  <a:outerShdw blurRad="38100" dist="38100" dir="2700000" algn="tl">
                    <a:srgbClr val="000000">
                      <a:alpha val="43137"/>
                    </a:srgbClr>
                  </a:outerShdw>
                </a:effectLst>
              </a:rPr>
              <a:t>How much humans share with AI?</a:t>
            </a:r>
          </a:p>
          <a:p>
            <a:r>
              <a:rPr lang="tr-TR" sz="2600" dirty="0">
                <a:effectLst>
                  <a:outerShdw blurRad="38100" dist="38100" dir="2700000" algn="tl">
                    <a:srgbClr val="000000">
                      <a:alpha val="43137"/>
                    </a:srgbClr>
                  </a:outerShdw>
                </a:effectLst>
              </a:rPr>
              <a:t>Whether sharings change with different productivity levels?</a:t>
            </a:r>
          </a:p>
          <a:p>
            <a:r>
              <a:rPr lang="tr-TR" sz="2600" dirty="0">
                <a:effectLst>
                  <a:outerShdw blurRad="38100" dist="38100" dir="2700000" algn="tl">
                    <a:srgbClr val="000000">
                      <a:alpha val="43137"/>
                    </a:srgbClr>
                  </a:outerShdw>
                </a:effectLst>
              </a:rPr>
              <a:t>Whether sharings change with partner identity?</a:t>
            </a:r>
          </a:p>
          <a:p>
            <a:endParaRPr lang="en-US" sz="26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61068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BB931-65CE-928F-7D9D-5F3AACEC72DA}"/>
              </a:ext>
            </a:extLst>
          </p:cNvPr>
          <p:cNvSpPr>
            <a:spLocks noGrp="1"/>
          </p:cNvSpPr>
          <p:nvPr>
            <p:ph type="title"/>
          </p:nvPr>
        </p:nvSpPr>
        <p:spPr/>
        <p:txBody>
          <a:bodyPr>
            <a:normAutofit/>
          </a:bodyPr>
          <a:lstStyle/>
          <a:p>
            <a:r>
              <a:rPr lang="tr-TR" sz="4000" dirty="0">
                <a:effectLst>
                  <a:outerShdw blurRad="38100" dist="38100" dir="2700000" algn="tl">
                    <a:srgbClr val="000000">
                      <a:alpha val="43137"/>
                    </a:srgbClr>
                  </a:outerShdw>
                </a:effectLst>
              </a:rPr>
              <a:t>LITERATURE REVIEW (1/2)</a:t>
            </a:r>
            <a:endParaRPr lang="en-US" sz="4000" dirty="0">
              <a:effectLst>
                <a:outerShdw blurRad="38100" dist="38100" dir="2700000" algn="tl">
                  <a:srgbClr val="000000">
                    <a:alpha val="43137"/>
                  </a:srgbClr>
                </a:outerShdw>
              </a:effectLst>
            </a:endParaRPr>
          </a:p>
        </p:txBody>
      </p:sp>
      <p:graphicFrame>
        <p:nvGraphicFramePr>
          <p:cNvPr id="5" name="Content Placeholder 2">
            <a:extLst>
              <a:ext uri="{FF2B5EF4-FFF2-40B4-BE49-F238E27FC236}">
                <a16:creationId xmlns:a16="http://schemas.microsoft.com/office/drawing/2014/main" id="{CB38C31D-D893-92B2-4E58-A35308ABBBCF}"/>
              </a:ext>
            </a:extLst>
          </p:cNvPr>
          <p:cNvGraphicFramePr>
            <a:graphicFrameLocks noGrp="1"/>
          </p:cNvGraphicFramePr>
          <p:nvPr>
            <p:ph idx="1"/>
          </p:nvPr>
        </p:nvGraphicFramePr>
        <p:xfrm>
          <a:off x="838200" y="150050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02829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2C74A-7FCD-051A-2AA5-58F66308A4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B2DE52-AF56-CDAB-3696-434202E6F289}"/>
              </a:ext>
            </a:extLst>
          </p:cNvPr>
          <p:cNvSpPr>
            <a:spLocks noGrp="1"/>
          </p:cNvSpPr>
          <p:nvPr>
            <p:ph type="title"/>
          </p:nvPr>
        </p:nvSpPr>
        <p:spPr/>
        <p:txBody>
          <a:bodyPr>
            <a:normAutofit/>
          </a:bodyPr>
          <a:lstStyle/>
          <a:p>
            <a:r>
              <a:rPr lang="tr-TR" sz="4000" dirty="0">
                <a:effectLst>
                  <a:outerShdw blurRad="38100" dist="38100" dir="2700000" algn="tl">
                    <a:srgbClr val="000000">
                      <a:alpha val="43137"/>
                    </a:srgbClr>
                  </a:outerShdw>
                </a:effectLst>
              </a:rPr>
              <a:t>LITERATURE REVIEW (2/2)</a:t>
            </a:r>
            <a:endParaRPr lang="en-US" sz="4000" dirty="0">
              <a:effectLst>
                <a:outerShdw blurRad="38100" dist="38100" dir="2700000" algn="tl">
                  <a:srgbClr val="000000">
                    <a:alpha val="43137"/>
                  </a:srgbClr>
                </a:outerShdw>
              </a:effectLst>
            </a:endParaRPr>
          </a:p>
        </p:txBody>
      </p:sp>
      <p:graphicFrame>
        <p:nvGraphicFramePr>
          <p:cNvPr id="4" name="Content Placeholder 3">
            <a:extLst>
              <a:ext uri="{FF2B5EF4-FFF2-40B4-BE49-F238E27FC236}">
                <a16:creationId xmlns:a16="http://schemas.microsoft.com/office/drawing/2014/main" id="{CEA752DC-0370-B2E6-2072-8C1B856DDAF1}"/>
              </a:ext>
            </a:extLst>
          </p:cNvPr>
          <p:cNvGraphicFramePr>
            <a:graphicFrameLocks noGrp="1"/>
          </p:cNvGraphicFramePr>
          <p:nvPr>
            <p:ph idx="1"/>
            <p:extLst>
              <p:ext uri="{D42A27DB-BD31-4B8C-83A1-F6EECF244321}">
                <p14:modId xmlns:p14="http://schemas.microsoft.com/office/powerpoint/2010/main" val="2328544740"/>
              </p:ext>
            </p:extLst>
          </p:nvPr>
        </p:nvGraphicFramePr>
        <p:xfrm>
          <a:off x="838200" y="155130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6597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6D5599C-8622-5240-CD51-73EBD62C4BA8}"/>
            </a:ext>
          </a:extLst>
        </p:cNvPr>
        <p:cNvGrpSpPr/>
        <p:nvPr/>
      </p:nvGrpSpPr>
      <p:grpSpPr>
        <a:xfrm>
          <a:off x="0" y="0"/>
          <a:ext cx="0" cy="0"/>
          <a:chOff x="0" y="0"/>
          <a:chExt cx="0" cy="0"/>
        </a:xfrm>
      </p:grpSpPr>
      <p:sp useBgFill="1">
        <p:nvSpPr>
          <p:cNvPr id="5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54" name="Rectangle 5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3C8072-9F09-78CF-9F1E-F6DE4FC2B339}"/>
              </a:ext>
            </a:extLst>
          </p:cNvPr>
          <p:cNvSpPr>
            <a:spLocks noGrp="1"/>
          </p:cNvSpPr>
          <p:nvPr>
            <p:ph type="title"/>
          </p:nvPr>
        </p:nvSpPr>
        <p:spPr>
          <a:xfrm>
            <a:off x="761803" y="350196"/>
            <a:ext cx="4646904" cy="1624520"/>
          </a:xfrm>
        </p:spPr>
        <p:txBody>
          <a:bodyPr anchor="ctr">
            <a:normAutofit/>
          </a:bodyPr>
          <a:lstStyle/>
          <a:p>
            <a:pPr algn="ctr"/>
            <a:r>
              <a:rPr lang="tr-TR" sz="4000" dirty="0">
                <a:effectLst>
                  <a:outerShdw blurRad="38100" dist="38100" dir="2700000" algn="tl">
                    <a:srgbClr val="000000">
                      <a:alpha val="43137"/>
                    </a:srgbClr>
                  </a:outerShdw>
                </a:effectLst>
              </a:rPr>
              <a:t>DESIGN (1/3)</a:t>
            </a:r>
            <a:br>
              <a:rPr lang="tr-TR" sz="4000" dirty="0">
                <a:effectLst>
                  <a:outerShdw blurRad="38100" dist="38100" dir="2700000" algn="tl">
                    <a:srgbClr val="000000">
                      <a:alpha val="43137"/>
                    </a:srgbClr>
                  </a:outerShdw>
                </a:effectLst>
              </a:rPr>
            </a:br>
            <a:br>
              <a:rPr lang="tr-TR" sz="4000" dirty="0">
                <a:effectLst>
                  <a:outerShdw blurRad="38100" dist="38100" dir="2700000" algn="tl">
                    <a:srgbClr val="000000">
                      <a:alpha val="43137"/>
                    </a:srgbClr>
                  </a:outerShdw>
                </a:effectLst>
              </a:rPr>
            </a:br>
            <a:r>
              <a:rPr lang="tr-TR" sz="2700" dirty="0">
                <a:effectLst>
                  <a:outerShdw blurRad="38100" dist="38100" dir="2700000" algn="tl">
                    <a:srgbClr val="000000">
                      <a:alpha val="43137"/>
                    </a:srgbClr>
                  </a:outerShdw>
                </a:effectLst>
              </a:rPr>
              <a:t>Production Phase:</a:t>
            </a:r>
            <a:endParaRPr lang="en-US" sz="2700"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16F153D1-A572-DC5F-3049-C7F95692D3EC}"/>
              </a:ext>
            </a:extLst>
          </p:cNvPr>
          <p:cNvSpPr>
            <a:spLocks noGrp="1"/>
          </p:cNvSpPr>
          <p:nvPr>
            <p:ph idx="1"/>
          </p:nvPr>
        </p:nvSpPr>
        <p:spPr>
          <a:xfrm>
            <a:off x="761802" y="2743200"/>
            <a:ext cx="4646905" cy="3613149"/>
          </a:xfrm>
        </p:spPr>
        <p:txBody>
          <a:bodyPr anchor="ctr">
            <a:normAutofit/>
          </a:bodyPr>
          <a:lstStyle/>
          <a:p>
            <a:r>
              <a:rPr lang="tr-TR" sz="1600"/>
              <a:t>Teams randomly form as a human-human or human-AI.</a:t>
            </a:r>
          </a:p>
          <a:p>
            <a:r>
              <a:rPr lang="tr-TR" sz="1600"/>
              <a:t>Players dont know about other player’s identity.</a:t>
            </a:r>
          </a:p>
          <a:p>
            <a:r>
              <a:rPr lang="tr-TR" sz="1600"/>
              <a:t>Each player solves 6 puzzles. Each solved puzzle contributes to the group earnings. Every players have limited time to solve the puzzle and cannot move on to the next puzzle until current puzzle is solved. After solving a puzzle players are asked about difficulty of the puzzle. Puzzles are designed to get harder at each stage.</a:t>
            </a:r>
          </a:p>
          <a:p>
            <a:r>
              <a:rPr lang="tr-TR" sz="1600"/>
              <a:t>Puzzles are assigned randomly from a pool of puzzles. There are 6 categories of puzzles according to difficulty and each player randomly get an appropriate puzzle for each category.</a:t>
            </a:r>
            <a:endParaRPr lang="en-US" sz="1600"/>
          </a:p>
        </p:txBody>
      </p:sp>
      <p:pic>
        <p:nvPicPr>
          <p:cNvPr id="48" name="Picture 47">
            <a:extLst>
              <a:ext uri="{FF2B5EF4-FFF2-40B4-BE49-F238E27FC236}">
                <a16:creationId xmlns:a16="http://schemas.microsoft.com/office/drawing/2014/main" id="{37F55211-BABF-3FAA-5610-C99FB20D06FC}"/>
              </a:ext>
            </a:extLst>
          </p:cNvPr>
          <p:cNvPicPr>
            <a:picLocks noChangeAspect="1"/>
          </p:cNvPicPr>
          <p:nvPr/>
        </p:nvPicPr>
        <p:blipFill>
          <a:blip r:embed="rId3"/>
          <a:srcRect l="21379" r="19444"/>
          <a:stretch/>
        </p:blipFill>
        <p:spPr>
          <a:xfrm>
            <a:off x="6096000" y="1"/>
            <a:ext cx="6102825" cy="6858000"/>
          </a:xfrm>
          <a:prstGeom prst="rect">
            <a:avLst/>
          </a:prstGeom>
        </p:spPr>
      </p:pic>
      <p:pic>
        <p:nvPicPr>
          <p:cNvPr id="4098" name="Picture 2" descr="a man in a robot costume stands in front of a sign that says ' bull ' on it">
            <a:extLst>
              <a:ext uri="{FF2B5EF4-FFF2-40B4-BE49-F238E27FC236}">
                <a16:creationId xmlns:a16="http://schemas.microsoft.com/office/drawing/2014/main" id="{E7A8E000-1468-540B-66CE-B336569F4B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638551"/>
            <a:ext cx="6095998" cy="321944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CA65821-4D82-34C8-1EE3-C16866AD71C6}"/>
              </a:ext>
            </a:extLst>
          </p:cNvPr>
          <p:cNvSpPr txBox="1"/>
          <p:nvPr/>
        </p:nvSpPr>
        <p:spPr>
          <a:xfrm>
            <a:off x="10483869" y="6488669"/>
            <a:ext cx="1800493" cy="369332"/>
          </a:xfrm>
          <a:prstGeom prst="rect">
            <a:avLst/>
          </a:prstGeom>
          <a:solidFill>
            <a:schemeClr val="bg1">
              <a:lumMod val="75000"/>
              <a:alpha val="36000"/>
            </a:schemeClr>
          </a:solidFill>
        </p:spPr>
        <p:txBody>
          <a:bodyPr wrap="square" rtlCol="0">
            <a:spAutoFit/>
          </a:bodyPr>
          <a:lstStyle/>
          <a:p>
            <a:r>
              <a:rPr lang="tr-TR" i="1" dirty="0">
                <a:effectLst>
                  <a:outerShdw blurRad="38100" dist="38100" dir="2700000" algn="tl">
                    <a:srgbClr val="000000">
                      <a:alpha val="43137"/>
                    </a:srgbClr>
                  </a:outerShdw>
                </a:effectLst>
              </a:rPr>
              <a:t>Robocop (1987)</a:t>
            </a:r>
            <a:endParaRPr lang="en-US" i="1" dirty="0">
              <a:effectLst>
                <a:outerShdw blurRad="38100" dist="38100" dir="2700000" algn="tl">
                  <a:srgbClr val="000000">
                    <a:alpha val="43137"/>
                  </a:srgbClr>
                </a:outerShdw>
              </a:effectLst>
            </a:endParaRPr>
          </a:p>
        </p:txBody>
      </p:sp>
      <p:cxnSp>
        <p:nvCxnSpPr>
          <p:cNvPr id="5" name="Straight Connector 4">
            <a:extLst>
              <a:ext uri="{FF2B5EF4-FFF2-40B4-BE49-F238E27FC236}">
                <a16:creationId xmlns:a16="http://schemas.microsoft.com/office/drawing/2014/main" id="{DB58E260-60CE-1902-9430-4777853B0E41}"/>
              </a:ext>
            </a:extLst>
          </p:cNvPr>
          <p:cNvCxnSpPr>
            <a:cxnSpLocks/>
          </p:cNvCxnSpPr>
          <p:nvPr/>
        </p:nvCxnSpPr>
        <p:spPr>
          <a:xfrm>
            <a:off x="1148080" y="1117600"/>
            <a:ext cx="3942080" cy="0"/>
          </a:xfrm>
          <a:prstGeom prst="line">
            <a:avLst/>
          </a:prstGeom>
          <a:ln w="57150">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0360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088A7-DF9A-8700-1B17-50D9E4075623}"/>
              </a:ext>
            </a:extLst>
          </p:cNvPr>
          <p:cNvSpPr>
            <a:spLocks noGrp="1"/>
          </p:cNvSpPr>
          <p:nvPr>
            <p:ph type="title"/>
          </p:nvPr>
        </p:nvSpPr>
        <p:spPr>
          <a:xfrm>
            <a:off x="529855" y="750054"/>
            <a:ext cx="10515600" cy="870614"/>
          </a:xfrm>
        </p:spPr>
        <p:txBody>
          <a:bodyPr>
            <a:normAutofit/>
          </a:bodyPr>
          <a:lstStyle/>
          <a:p>
            <a:r>
              <a:rPr lang="tr-TR" sz="3200" dirty="0">
                <a:effectLst>
                  <a:outerShdw blurRad="38100" dist="38100" dir="2700000" algn="tl">
                    <a:srgbClr val="000000">
                      <a:alpha val="43137"/>
                    </a:srgbClr>
                  </a:outerShdw>
                </a:effectLst>
              </a:rPr>
              <a:t>Alternative Depictions of the Game</a:t>
            </a:r>
            <a:endParaRPr lang="en-US" sz="3200" dirty="0">
              <a:effectLst>
                <a:outerShdw blurRad="38100" dist="38100" dir="2700000" algn="tl">
                  <a:srgbClr val="000000">
                    <a:alpha val="43137"/>
                  </a:srgbClr>
                </a:outerShdw>
              </a:effectLst>
            </a:endParaRPr>
          </a:p>
        </p:txBody>
      </p:sp>
      <p:pic>
        <p:nvPicPr>
          <p:cNvPr id="4" name="Picture 3" descr="A paper with writing on it&#10;&#10;Description automatically generated">
            <a:extLst>
              <a:ext uri="{FF2B5EF4-FFF2-40B4-BE49-F238E27FC236}">
                <a16:creationId xmlns:a16="http://schemas.microsoft.com/office/drawing/2014/main" id="{409D54A9-54C9-6BF0-1F19-E323CF1EA728}"/>
              </a:ext>
            </a:extLst>
          </p:cNvPr>
          <p:cNvPicPr>
            <a:picLocks noChangeAspect="1"/>
          </p:cNvPicPr>
          <p:nvPr/>
        </p:nvPicPr>
        <p:blipFill>
          <a:blip r:embed="rId2"/>
          <a:stretch>
            <a:fillRect/>
          </a:stretch>
        </p:blipFill>
        <p:spPr>
          <a:xfrm>
            <a:off x="222530" y="1805334"/>
            <a:ext cx="5201802" cy="4759144"/>
          </a:xfrm>
          <a:prstGeom prst="rect">
            <a:avLst/>
          </a:prstGeom>
        </p:spPr>
      </p:pic>
      <p:pic>
        <p:nvPicPr>
          <p:cNvPr id="5" name="Content Placeholder 4">
            <a:extLst>
              <a:ext uri="{FF2B5EF4-FFF2-40B4-BE49-F238E27FC236}">
                <a16:creationId xmlns:a16="http://schemas.microsoft.com/office/drawing/2014/main" id="{A6B4EA00-5B98-77EF-57DD-782590DF265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r="38410"/>
          <a:stretch/>
        </p:blipFill>
        <p:spPr bwMode="auto">
          <a:xfrm>
            <a:off x="6096000" y="1947869"/>
            <a:ext cx="5643409" cy="4616609"/>
          </a:xfrm>
          <a:prstGeom prst="rect">
            <a:avLst/>
          </a:prstGeom>
          <a:noFill/>
          <a:ln>
            <a:noFill/>
          </a:ln>
        </p:spPr>
      </p:pic>
      <p:sp>
        <p:nvSpPr>
          <p:cNvPr id="6" name="TextBox 5">
            <a:extLst>
              <a:ext uri="{FF2B5EF4-FFF2-40B4-BE49-F238E27FC236}">
                <a16:creationId xmlns:a16="http://schemas.microsoft.com/office/drawing/2014/main" id="{FC2A1338-3DA1-37D1-78B7-6186886EA98C}"/>
              </a:ext>
            </a:extLst>
          </p:cNvPr>
          <p:cNvSpPr txBox="1"/>
          <p:nvPr/>
        </p:nvSpPr>
        <p:spPr>
          <a:xfrm>
            <a:off x="529855" y="1343669"/>
            <a:ext cx="5274842" cy="369332"/>
          </a:xfrm>
          <a:prstGeom prst="rect">
            <a:avLst/>
          </a:prstGeom>
          <a:noFill/>
        </p:spPr>
        <p:txBody>
          <a:bodyPr wrap="none" rtlCol="0">
            <a:spAutoFit/>
          </a:bodyPr>
          <a:lstStyle/>
          <a:p>
            <a:r>
              <a:rPr lang="tr-TR" dirty="0"/>
              <a:t>*The puzzles in the images are not the same puzzle.</a:t>
            </a:r>
            <a:endParaRPr lang="en-US" dirty="0"/>
          </a:p>
        </p:txBody>
      </p:sp>
      <p:sp>
        <p:nvSpPr>
          <p:cNvPr id="7" name="TextBox 6">
            <a:extLst>
              <a:ext uri="{FF2B5EF4-FFF2-40B4-BE49-F238E27FC236}">
                <a16:creationId xmlns:a16="http://schemas.microsoft.com/office/drawing/2014/main" id="{12C87F7F-43B8-65AE-1C2A-580DE9CC28C6}"/>
              </a:ext>
            </a:extLst>
          </p:cNvPr>
          <p:cNvSpPr txBox="1"/>
          <p:nvPr/>
        </p:nvSpPr>
        <p:spPr>
          <a:xfrm>
            <a:off x="1617011" y="235674"/>
            <a:ext cx="3100529" cy="707886"/>
          </a:xfrm>
          <a:prstGeom prst="rect">
            <a:avLst/>
          </a:prstGeom>
          <a:noFill/>
        </p:spPr>
        <p:txBody>
          <a:bodyPr wrap="none" rtlCol="0">
            <a:spAutoFit/>
          </a:bodyPr>
          <a:lstStyle/>
          <a:p>
            <a:r>
              <a:rPr lang="tr-TR" sz="4000" dirty="0">
                <a:effectLst>
                  <a:outerShdw blurRad="38100" dist="38100" dir="2700000" algn="tl">
                    <a:srgbClr val="000000">
                      <a:alpha val="43137"/>
                    </a:srgbClr>
                  </a:outerShdw>
                </a:effectLst>
              </a:rPr>
              <a:t>DESIGN (2/3)</a:t>
            </a:r>
            <a:endParaRPr lang="en-US" sz="4000" dirty="0">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41A6F1AD-1208-13D9-E798-2315F08C41B5}"/>
              </a:ext>
            </a:extLst>
          </p:cNvPr>
          <p:cNvCxnSpPr/>
          <p:nvPr/>
        </p:nvCxnSpPr>
        <p:spPr>
          <a:xfrm>
            <a:off x="5787655" y="1947868"/>
            <a:ext cx="0" cy="4680000"/>
          </a:xfrm>
          <a:prstGeom prst="line">
            <a:avLst/>
          </a:prstGeom>
          <a:ln w="38100">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 name="Straight Connector 2">
            <a:extLst>
              <a:ext uri="{FF2B5EF4-FFF2-40B4-BE49-F238E27FC236}">
                <a16:creationId xmlns:a16="http://schemas.microsoft.com/office/drawing/2014/main" id="{073FADCF-88B5-0150-271A-F775F0868A0E}"/>
              </a:ext>
            </a:extLst>
          </p:cNvPr>
          <p:cNvCxnSpPr>
            <a:cxnSpLocks/>
          </p:cNvCxnSpPr>
          <p:nvPr/>
        </p:nvCxnSpPr>
        <p:spPr>
          <a:xfrm flipV="1">
            <a:off x="1617011" y="335280"/>
            <a:ext cx="0" cy="527000"/>
          </a:xfrm>
          <a:prstGeom prst="line">
            <a:avLst/>
          </a:prstGeom>
          <a:ln w="57150">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7797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49DF8-D905-8334-2859-E5B5B99DB239}"/>
              </a:ext>
            </a:extLst>
          </p:cNvPr>
          <p:cNvSpPr>
            <a:spLocks noGrp="1"/>
          </p:cNvSpPr>
          <p:nvPr>
            <p:ph type="title"/>
          </p:nvPr>
        </p:nvSpPr>
        <p:spPr>
          <a:xfrm>
            <a:off x="761803" y="350196"/>
            <a:ext cx="4646904" cy="1624520"/>
          </a:xfrm>
        </p:spPr>
        <p:txBody>
          <a:bodyPr anchor="ctr">
            <a:noAutofit/>
          </a:bodyPr>
          <a:lstStyle/>
          <a:p>
            <a:pPr algn="ctr"/>
            <a:r>
              <a:rPr lang="tr-TR" sz="4000" dirty="0">
                <a:effectLst>
                  <a:outerShdw blurRad="38100" dist="38100" dir="2700000" algn="tl">
                    <a:srgbClr val="000000">
                      <a:alpha val="43137"/>
                    </a:srgbClr>
                  </a:outerShdw>
                </a:effectLst>
              </a:rPr>
              <a:t>DESIGN (3/3)</a:t>
            </a:r>
            <a:br>
              <a:rPr lang="tr-TR" sz="4000" dirty="0">
                <a:effectLst>
                  <a:outerShdw blurRad="38100" dist="38100" dir="2700000" algn="tl">
                    <a:srgbClr val="000000">
                      <a:alpha val="43137"/>
                    </a:srgbClr>
                  </a:outerShdw>
                </a:effectLst>
              </a:rPr>
            </a:br>
            <a:r>
              <a:rPr lang="tr-TR" sz="2500" dirty="0">
                <a:effectLst>
                  <a:outerShdw blurRad="38100" dist="38100" dir="2700000" algn="tl">
                    <a:srgbClr val="000000">
                      <a:alpha val="43137"/>
                    </a:srgbClr>
                  </a:outerShdw>
                </a:effectLst>
              </a:rPr>
              <a:t>   </a:t>
            </a:r>
            <a:br>
              <a:rPr lang="tr-TR" sz="2500" dirty="0">
                <a:effectLst>
                  <a:outerShdw blurRad="38100" dist="38100" dir="2700000" algn="tl">
                    <a:srgbClr val="000000">
                      <a:alpha val="43137"/>
                    </a:srgbClr>
                  </a:outerShdw>
                </a:effectLst>
              </a:rPr>
            </a:br>
            <a:r>
              <a:rPr lang="tr-TR" sz="2500" dirty="0">
                <a:effectLst>
                  <a:outerShdw blurRad="38100" dist="38100" dir="2700000" algn="tl">
                    <a:srgbClr val="000000">
                      <a:alpha val="43137"/>
                    </a:srgbClr>
                  </a:outerShdw>
                </a:effectLst>
              </a:rPr>
              <a:t>Questionaire and Distribution Phase:</a:t>
            </a:r>
            <a:endParaRPr lang="en-US" sz="2500"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AA5E1EEA-A7E9-05E7-80C5-4FB065EB6BEE}"/>
              </a:ext>
            </a:extLst>
          </p:cNvPr>
          <p:cNvSpPr>
            <a:spLocks noGrp="1"/>
          </p:cNvSpPr>
          <p:nvPr>
            <p:ph idx="1"/>
          </p:nvPr>
        </p:nvSpPr>
        <p:spPr>
          <a:xfrm>
            <a:off x="761802" y="2743200"/>
            <a:ext cx="4646905" cy="3613149"/>
          </a:xfrm>
        </p:spPr>
        <p:txBody>
          <a:bodyPr anchor="ctr">
            <a:normAutofit/>
          </a:bodyPr>
          <a:lstStyle/>
          <a:p>
            <a:r>
              <a:rPr lang="tr-TR" sz="1700"/>
              <a:t>Players will be given info about their teams performance.</a:t>
            </a:r>
          </a:p>
          <a:p>
            <a:r>
              <a:rPr lang="tr-TR" sz="1700"/>
              <a:t>Half the participants will be given info about their teammates identity (whether human or AI).</a:t>
            </a:r>
          </a:p>
          <a:p>
            <a:r>
              <a:rPr lang="tr-TR" sz="1700"/>
              <a:t>All the participants will be asked «how much do you think your teammate contributed to total earnings in percentages (?/100)</a:t>
            </a:r>
          </a:p>
          <a:p>
            <a:r>
              <a:rPr lang="tr-TR" sz="1700"/>
              <a:t>After the questionaire, at the distribution part all participants will be given info about their teammates identity. A dictator will be chosen randomly. And the distribution will be made.</a:t>
            </a:r>
          </a:p>
          <a:p>
            <a:endParaRPr lang="tr-TR" sz="1700"/>
          </a:p>
          <a:p>
            <a:endParaRPr lang="en-US" sz="1700"/>
          </a:p>
        </p:txBody>
      </p:sp>
      <p:pic>
        <p:nvPicPr>
          <p:cNvPr id="5" name="Picture 4" descr="Top shot of a representation of networks with stick figures.">
            <a:extLst>
              <a:ext uri="{FF2B5EF4-FFF2-40B4-BE49-F238E27FC236}">
                <a16:creationId xmlns:a16="http://schemas.microsoft.com/office/drawing/2014/main" id="{994B6E78-297F-294D-909F-34885DAD0137}"/>
              </a:ext>
            </a:extLst>
          </p:cNvPr>
          <p:cNvPicPr>
            <a:picLocks noChangeAspect="1"/>
          </p:cNvPicPr>
          <p:nvPr/>
        </p:nvPicPr>
        <p:blipFill>
          <a:blip r:embed="rId3"/>
          <a:srcRect l="32328" r="8495"/>
          <a:stretch/>
        </p:blipFill>
        <p:spPr>
          <a:xfrm>
            <a:off x="6096000" y="1"/>
            <a:ext cx="6102825" cy="6858000"/>
          </a:xfrm>
          <a:prstGeom prst="rect">
            <a:avLst/>
          </a:prstGeom>
        </p:spPr>
      </p:pic>
      <p:pic>
        <p:nvPicPr>
          <p:cNvPr id="5124" name="Picture 4" descr="a close up of a man 's face with blood running down his face .">
            <a:extLst>
              <a:ext uri="{FF2B5EF4-FFF2-40B4-BE49-F238E27FC236}">
                <a16:creationId xmlns:a16="http://schemas.microsoft.com/office/drawing/2014/main" id="{2EDD36F5-0B3B-7C47-6CE7-A6F61421B86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778" r="11949"/>
          <a:stretch/>
        </p:blipFill>
        <p:spPr bwMode="auto">
          <a:xfrm>
            <a:off x="6089173" y="3582493"/>
            <a:ext cx="6102825" cy="327550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93A014E-276C-351F-4576-4E752D33EF26}"/>
              </a:ext>
            </a:extLst>
          </p:cNvPr>
          <p:cNvSpPr txBox="1"/>
          <p:nvPr/>
        </p:nvSpPr>
        <p:spPr>
          <a:xfrm>
            <a:off x="10005754" y="6488669"/>
            <a:ext cx="2199898" cy="369332"/>
          </a:xfrm>
          <a:prstGeom prst="rect">
            <a:avLst/>
          </a:prstGeom>
          <a:solidFill>
            <a:schemeClr val="bg1">
              <a:alpha val="30000"/>
            </a:schemeClr>
          </a:solidFill>
        </p:spPr>
        <p:txBody>
          <a:bodyPr wrap="none" rtlCol="0">
            <a:spAutoFit/>
          </a:bodyPr>
          <a:lstStyle/>
          <a:p>
            <a:r>
              <a:rPr lang="tr-TR" i="1" dirty="0">
                <a:effectLst>
                  <a:outerShdw blurRad="38100" dist="38100" dir="2700000" algn="tl">
                    <a:srgbClr val="000000">
                      <a:alpha val="43137"/>
                    </a:srgbClr>
                  </a:outerShdw>
                </a:effectLst>
              </a:rPr>
              <a:t>Blade Runner (1982)</a:t>
            </a:r>
            <a:endParaRPr lang="en-US" i="1" dirty="0">
              <a:effectLst>
                <a:outerShdw blurRad="38100" dist="38100" dir="2700000" algn="tl">
                  <a:srgbClr val="000000">
                    <a:alpha val="43137"/>
                  </a:srgbClr>
                </a:outerShdw>
              </a:effectLst>
            </a:endParaRPr>
          </a:p>
        </p:txBody>
      </p:sp>
      <p:cxnSp>
        <p:nvCxnSpPr>
          <p:cNvPr id="6" name="Straight Connector 5">
            <a:extLst>
              <a:ext uri="{FF2B5EF4-FFF2-40B4-BE49-F238E27FC236}">
                <a16:creationId xmlns:a16="http://schemas.microsoft.com/office/drawing/2014/main" id="{B46B157E-ED1D-EBD6-82C2-A8CFABB2532A}"/>
              </a:ext>
            </a:extLst>
          </p:cNvPr>
          <p:cNvCxnSpPr>
            <a:cxnSpLocks/>
          </p:cNvCxnSpPr>
          <p:nvPr/>
        </p:nvCxnSpPr>
        <p:spPr>
          <a:xfrm>
            <a:off x="1148080" y="1117600"/>
            <a:ext cx="3942080" cy="0"/>
          </a:xfrm>
          <a:prstGeom prst="line">
            <a:avLst/>
          </a:prstGeom>
          <a:ln w="57150">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670110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558</TotalTime>
  <Words>891</Words>
  <Application>Microsoft Office PowerPoint</Application>
  <PresentationFormat>Widescreen</PresentationFormat>
  <Paragraphs>76</Paragraphs>
  <Slides>11</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Aptos</vt:lpstr>
      <vt:lpstr>Aptos Display</vt:lpstr>
      <vt:lpstr>Arial</vt:lpstr>
      <vt:lpstr>Calibri</vt:lpstr>
      <vt:lpstr>Office Theme</vt:lpstr>
      <vt:lpstr>Social Preferences toward AI: Are people willing to share earnings with AI?</vt:lpstr>
      <vt:lpstr>OUTLINE</vt:lpstr>
      <vt:lpstr>PowerPoint Presentation</vt:lpstr>
      <vt:lpstr>MOTIVATIONS</vt:lpstr>
      <vt:lpstr>LITERATURE REVIEW (1/2)</vt:lpstr>
      <vt:lpstr>LITERATURE REVIEW (2/2)</vt:lpstr>
      <vt:lpstr>DESIGN (1/3)  Production Phase:</vt:lpstr>
      <vt:lpstr>Alternative Depictions of the Game</vt:lpstr>
      <vt:lpstr>DESIGN (3/3)     Questionaire and Distribution Phase:</vt:lpstr>
      <vt:lpstr>HYPOTHESIS</vt:lpstr>
      <vt:lpstr>By the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Buğra Oğuz</dc:creator>
  <cp:lastModifiedBy>Buğra Oğuz</cp:lastModifiedBy>
  <cp:revision>4</cp:revision>
  <dcterms:created xsi:type="dcterms:W3CDTF">2025-01-11T09:53:19Z</dcterms:created>
  <dcterms:modified xsi:type="dcterms:W3CDTF">2025-01-15T20:48:54Z</dcterms:modified>
</cp:coreProperties>
</file>